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1"/>
  </p:sldMasterIdLst>
  <p:sldIdLst>
    <p:sldId id="256" r:id="rId2"/>
    <p:sldId id="257" r:id="rId3"/>
    <p:sldId id="291" r:id="rId4"/>
    <p:sldId id="290" r:id="rId5"/>
    <p:sldId id="293" r:id="rId6"/>
    <p:sldId id="294" r:id="rId7"/>
    <p:sldId id="295" r:id="rId8"/>
    <p:sldId id="296" r:id="rId9"/>
    <p:sldId id="297" r:id="rId10"/>
    <p:sldId id="298" r:id="rId11"/>
    <p:sldId id="299" r:id="rId12"/>
    <p:sldId id="300" r:id="rId13"/>
    <p:sldId id="301" r:id="rId14"/>
    <p:sldId id="302" r:id="rId15"/>
    <p:sldId id="303" r:id="rId16"/>
    <p:sldId id="304" r:id="rId17"/>
    <p:sldId id="305" r:id="rId18"/>
    <p:sldId id="306" r:id="rId19"/>
    <p:sldId id="307" r:id="rId20"/>
    <p:sldId id="308" r:id="rId21"/>
    <p:sldId id="309" r:id="rId22"/>
    <p:sldId id="310" r:id="rId23"/>
    <p:sldId id="311" r:id="rId24"/>
    <p:sldId id="312" r:id="rId25"/>
    <p:sldId id="314" r:id="rId26"/>
    <p:sldId id="313" r:id="rId27"/>
    <p:sldId id="315" r:id="rId28"/>
    <p:sldId id="316" r:id="rId29"/>
    <p:sldId id="319" r:id="rId30"/>
    <p:sldId id="317" r:id="rId31"/>
    <p:sldId id="318" r:id="rId32"/>
    <p:sldId id="267" r:id="rId33"/>
    <p:sldId id="26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9"/>
    <p:restoredTop sz="94824"/>
  </p:normalViewPr>
  <p:slideViewPr>
    <p:cSldViewPr snapToGrid="0" snapToObjects="1">
      <p:cViewPr varScale="1">
        <p:scale>
          <a:sx n="142" d="100"/>
          <a:sy n="142" d="100"/>
        </p:scale>
        <p:origin x="176" y="2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12T02:19:59.409"/>
    </inkml:context>
    <inkml:brush xml:id="br0">
      <inkml:brushProperty name="width" value="0.05" units="cm"/>
      <inkml:brushProperty name="height" value="0.05" units="cm"/>
    </inkml:brush>
  </inkml:definitions>
  <inkml:trace contextRef="#ctx0" brushRef="#br0">9 1 24575,'-4'0'0,"0"0"0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3/11/20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5421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3/11/20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351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3/11/20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07247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3/11/20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223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3/11/20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771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3/11/20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7922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3/11/20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752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3/11/20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4525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3/11/20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2636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3/11/20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70395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3/11/20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0349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3/11/20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239214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9" r:id="rId6"/>
    <p:sldLayoutId id="2147483704" r:id="rId7"/>
    <p:sldLayoutId id="2147483705" r:id="rId8"/>
    <p:sldLayoutId id="2147483706" r:id="rId9"/>
    <p:sldLayoutId id="2147483708" r:id="rId10"/>
    <p:sldLayoutId id="2147483707" r:id="rId11"/>
  </p:sldLayoutIdLst>
  <p:hf sldNum="0" hdr="0" ftr="0" dt="0"/>
  <p:txStyles>
    <p:titleStyle>
      <a:lvl1pPr algn="l" defTabSz="914400" rtl="0" eaLnBrk="1" latinLnBrk="0" hangingPunct="1">
        <a:lnSpc>
          <a:spcPct val="90000"/>
        </a:lnSpc>
        <a:spcBef>
          <a:spcPct val="0"/>
        </a:spcBef>
        <a:buNone/>
        <a:defRPr sz="53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ikunjlad/Text-to-Image-Metamorphosis-using-GANs"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oreilly.com/library/view/generative-adversarial-networks/9781789136678/dde3cc74-b15c-4aef-b355-cdf17a7ae9c3.xhtml" TargetMode="External"/><Relationship Id="rId7" Type="http://schemas.openxmlformats.org/officeDocument/2006/relationships/hyperlink" Target="https://medium.com/jungle-book/towards-data-set-augmentation-with-gans-9dd64e9628e6" TargetMode="External"/><Relationship Id="rId2" Type="http://schemas.openxmlformats.org/officeDocument/2006/relationships/hyperlink" Target="https://codeburst.io/understanding-attngan-text-to-image-convertor-a79f415a4e89" TargetMode="External"/><Relationship Id="rId1" Type="http://schemas.openxmlformats.org/officeDocument/2006/relationships/slideLayout" Target="../slideLayouts/slideLayout2.xml"/><Relationship Id="rId6" Type="http://schemas.openxmlformats.org/officeDocument/2006/relationships/hyperlink" Target="https://deephunt.in/the-gan-zoo-79597dc8c347" TargetMode="External"/><Relationship Id="rId5" Type="http://schemas.openxmlformats.org/officeDocument/2006/relationships/hyperlink" Target="https://github.com/davidstap/AttnGAN" TargetMode="External"/><Relationship Id="rId4" Type="http://schemas.openxmlformats.org/officeDocument/2006/relationships/hyperlink" Target="https://towardsdatascience.com/illustrated-guide-to-lstms-and-gru-s-a-step-by-step-explanation-44e9eb85bf21"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vision.caltech.edu/visipedia/CUB-200.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4CF7BC6-FC30-4EBF-B95A-3E3737C0FB7B}"/>
              </a:ext>
            </a:extLst>
          </p:cNvPr>
          <p:cNvPicPr>
            <a:picLocks noChangeAspect="1"/>
          </p:cNvPicPr>
          <p:nvPr/>
        </p:nvPicPr>
        <p:blipFill rotWithShape="1">
          <a:blip r:embed="rId2"/>
          <a:srcRect t="23986"/>
          <a:stretch/>
        </p:blipFill>
        <p:spPr>
          <a:xfrm>
            <a:off x="-3253" y="274244"/>
            <a:ext cx="12191980" cy="6858000"/>
          </a:xfrm>
          <a:prstGeom prst="rect">
            <a:avLst/>
          </a:prstGeom>
        </p:spPr>
      </p:pic>
      <p:sp>
        <p:nvSpPr>
          <p:cNvPr id="11" name="Rectangle 10">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EE2B3-EF58-E845-AE05-18A8F8AB9458}"/>
              </a:ext>
            </a:extLst>
          </p:cNvPr>
          <p:cNvSpPr>
            <a:spLocks noGrp="1"/>
          </p:cNvSpPr>
          <p:nvPr>
            <p:ph type="ctrTitle"/>
          </p:nvPr>
        </p:nvSpPr>
        <p:spPr>
          <a:xfrm>
            <a:off x="8123416" y="2458567"/>
            <a:ext cx="3214307" cy="2035047"/>
          </a:xfrm>
        </p:spPr>
        <p:txBody>
          <a:bodyPr anchor="b">
            <a:normAutofit/>
          </a:bodyPr>
          <a:lstStyle/>
          <a:p>
            <a:r>
              <a:rPr lang="en-US" sz="4000" dirty="0">
                <a:solidFill>
                  <a:schemeClr val="tx1"/>
                </a:solidFill>
              </a:rPr>
              <a:t>Text-to-Image Metamorphosis using GANs</a:t>
            </a:r>
          </a:p>
        </p:txBody>
      </p:sp>
      <p:sp>
        <p:nvSpPr>
          <p:cNvPr id="3" name="Subtitle 2">
            <a:extLst>
              <a:ext uri="{FF2B5EF4-FFF2-40B4-BE49-F238E27FC236}">
                <a16:creationId xmlns:a16="http://schemas.microsoft.com/office/drawing/2014/main" id="{A2DF026E-53F8-2D4B-9292-0F283F8CC15C}"/>
              </a:ext>
            </a:extLst>
          </p:cNvPr>
          <p:cNvSpPr>
            <a:spLocks noGrp="1"/>
          </p:cNvSpPr>
          <p:nvPr>
            <p:ph type="subTitle" idx="1"/>
          </p:nvPr>
        </p:nvSpPr>
        <p:spPr>
          <a:xfrm>
            <a:off x="8079410" y="4608584"/>
            <a:ext cx="3356528" cy="706544"/>
          </a:xfrm>
        </p:spPr>
        <p:txBody>
          <a:bodyPr anchor="t">
            <a:normAutofit fontScale="70000" lnSpcReduction="20000"/>
          </a:bodyPr>
          <a:lstStyle/>
          <a:p>
            <a:r>
              <a:rPr lang="en-US" sz="2000" dirty="0"/>
              <a:t>Nikunj Lad - 001422467</a:t>
            </a:r>
          </a:p>
          <a:p>
            <a:pPr>
              <a:spcBef>
                <a:spcPts val="100"/>
              </a:spcBef>
            </a:pPr>
            <a:r>
              <a:rPr lang="en-US" sz="2000" dirty="0"/>
              <a:t>ritu Agrawal - 001814874</a:t>
            </a:r>
          </a:p>
          <a:p>
            <a:pPr>
              <a:spcBef>
                <a:spcPts val="100"/>
              </a:spcBef>
            </a:pPr>
            <a:r>
              <a:rPr lang="en-US" sz="2000" dirty="0"/>
              <a:t>Akhilesh tawde - 001425605</a:t>
            </a:r>
          </a:p>
          <a:p>
            <a:endParaRPr lang="en-US" sz="2000" dirty="0"/>
          </a:p>
        </p:txBody>
      </p:sp>
      <p:cxnSp>
        <p:nvCxnSpPr>
          <p:cNvPr id="13" name="Straight Connector 12">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550264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2DBF-18CB-9D47-89B5-382AA104900D}"/>
              </a:ext>
            </a:extLst>
          </p:cNvPr>
          <p:cNvSpPr>
            <a:spLocks noGrp="1"/>
          </p:cNvSpPr>
          <p:nvPr>
            <p:ph type="title"/>
          </p:nvPr>
        </p:nvSpPr>
        <p:spPr/>
        <p:txBody>
          <a:bodyPr/>
          <a:lstStyle/>
          <a:p>
            <a:r>
              <a:rPr lang="en-US" dirty="0"/>
              <a:t>AttnGAN- </a:t>
            </a:r>
            <a:r>
              <a:rPr lang="en-US" sz="3000" dirty="0"/>
              <a:t>by Tao Xu et al</a:t>
            </a:r>
          </a:p>
        </p:txBody>
      </p:sp>
      <p:sp>
        <p:nvSpPr>
          <p:cNvPr id="3" name="Content Placeholder 2">
            <a:extLst>
              <a:ext uri="{FF2B5EF4-FFF2-40B4-BE49-F238E27FC236}">
                <a16:creationId xmlns:a16="http://schemas.microsoft.com/office/drawing/2014/main" id="{DA5BA835-48BB-534B-B8FF-21A7F8E9BC34}"/>
              </a:ext>
            </a:extLst>
          </p:cNvPr>
          <p:cNvSpPr>
            <a:spLocks noGrp="1"/>
          </p:cNvSpPr>
          <p:nvPr>
            <p:ph idx="1"/>
          </p:nvPr>
        </p:nvSpPr>
        <p:spPr>
          <a:xfrm>
            <a:off x="1097280" y="2167577"/>
            <a:ext cx="10058400" cy="3912589"/>
          </a:xfrm>
        </p:spPr>
        <p:txBody>
          <a:bodyPr>
            <a:normAutofit lnSpcReduction="10000"/>
          </a:bodyPr>
          <a:lstStyle/>
          <a:p>
            <a:pPr marL="457200" indent="-457200">
              <a:buFont typeface="+mj-lt"/>
              <a:buAutoNum type="arabicPeriod"/>
            </a:pPr>
            <a:r>
              <a:rPr lang="en-US" sz="2200" dirty="0">
                <a:latin typeface="Garamond" panose="02020404030301010803" pitchFamily="18" charset="0"/>
                <a:cs typeface="Times New Roman" panose="02020603050405020304" pitchFamily="18" charset="0"/>
              </a:rPr>
              <a:t>The paper was presented at CVPR 2018, the key conference on computer vision.</a:t>
            </a:r>
          </a:p>
          <a:p>
            <a:pPr marL="457200" indent="-457200">
              <a:buFont typeface="+mj-lt"/>
              <a:buAutoNum type="arabicPeriod"/>
            </a:pPr>
            <a:r>
              <a:rPr lang="en-US" sz="2200" dirty="0">
                <a:latin typeface="Garamond" panose="02020404030301010803" pitchFamily="18" charset="0"/>
                <a:cs typeface="Times New Roman" panose="02020603050405020304" pitchFamily="18" charset="0"/>
              </a:rPr>
              <a:t>This architecture consists of two novel components-</a:t>
            </a:r>
          </a:p>
          <a:p>
            <a:pPr marL="201168" lvl="1" indent="0" algn="just" fontAlgn="base">
              <a:buNone/>
            </a:pPr>
            <a:r>
              <a:rPr lang="en-US" sz="2200" b="1" dirty="0">
                <a:latin typeface="Garamond" panose="02020404030301010803" pitchFamily="18" charset="0"/>
                <a:cs typeface="Times New Roman" panose="02020603050405020304" pitchFamily="18" charset="0"/>
              </a:rPr>
              <a:t>    Attentional generative network</a:t>
            </a:r>
            <a:r>
              <a:rPr lang="en-US" sz="2200" dirty="0">
                <a:latin typeface="Garamond" panose="02020404030301010803" pitchFamily="18" charset="0"/>
                <a:cs typeface="Times New Roman" panose="02020603050405020304" pitchFamily="18" charset="0"/>
              </a:rPr>
              <a:t>:</a:t>
            </a:r>
          </a:p>
          <a:p>
            <a:pPr marL="384048" lvl="2" indent="0" algn="just" fontAlgn="base">
              <a:buNone/>
            </a:pPr>
            <a:r>
              <a:rPr lang="en-US" sz="2200" dirty="0">
                <a:latin typeface="Garamond" panose="02020404030301010803" pitchFamily="18" charset="0"/>
                <a:cs typeface="Times New Roman" panose="02020603050405020304" pitchFamily="18" charset="0"/>
              </a:rPr>
              <a:t>	a global sentence vector is utilized to generate a low-resolution image in the first 	stage; a regional image vector is combined with the corresponding word-context 	vector to generate new image features in the surrounding subregions.</a:t>
            </a:r>
          </a:p>
          <a:p>
            <a:pPr marL="201168" lvl="1" indent="0" algn="just" fontAlgn="base">
              <a:buNone/>
            </a:pPr>
            <a:r>
              <a:rPr lang="en-US" sz="2200" b="1" dirty="0">
                <a:latin typeface="Garamond" panose="02020404030301010803" pitchFamily="18" charset="0"/>
                <a:cs typeface="Times New Roman" panose="02020603050405020304" pitchFamily="18" charset="0"/>
              </a:rPr>
              <a:t>    Deep Attentional Multimodal Similarity Model (DAMSM):</a:t>
            </a:r>
          </a:p>
          <a:p>
            <a:pPr marL="201168" lvl="1" indent="0" algn="just" fontAlgn="base">
              <a:buNone/>
            </a:pPr>
            <a:r>
              <a:rPr lang="en-US" sz="2200" dirty="0">
                <a:latin typeface="Garamond" panose="02020404030301010803" pitchFamily="18" charset="0"/>
                <a:cs typeface="Times New Roman" panose="02020603050405020304" pitchFamily="18" charset="0"/>
              </a:rPr>
              <a:t>	that computes the similarity between the generated image and text description, 	providing an additional fine-grained image-text matching loss for training the 	generator.</a:t>
            </a:r>
          </a:p>
          <a:p>
            <a:pPr marL="457200" indent="-457200">
              <a:buFont typeface="+mj-lt"/>
              <a:buAutoNum type="arabicPeriod"/>
            </a:pPr>
            <a:endParaRPr lang="en-US" dirty="0"/>
          </a:p>
        </p:txBody>
      </p:sp>
    </p:spTree>
    <p:extLst>
      <p:ext uri="{BB962C8B-B14F-4D97-AF65-F5344CB8AC3E}">
        <p14:creationId xmlns:p14="http://schemas.microsoft.com/office/powerpoint/2010/main" val="411218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2024B-654F-7D48-BAAE-6D9F61403735}"/>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11AC23DD-A463-2942-9913-7075E602B086}"/>
              </a:ext>
            </a:extLst>
          </p:cNvPr>
          <p:cNvSpPr>
            <a:spLocks noGrp="1"/>
          </p:cNvSpPr>
          <p:nvPr>
            <p:ph idx="1"/>
          </p:nvPr>
        </p:nvSpPr>
        <p:spPr>
          <a:xfrm>
            <a:off x="1097280" y="2298206"/>
            <a:ext cx="10058400" cy="3760891"/>
          </a:xfrm>
        </p:spPr>
        <p:txBody>
          <a:bodyPr>
            <a:normAutofit/>
          </a:bodyPr>
          <a:lstStyle/>
          <a:p>
            <a:pPr marL="457200" indent="-457200">
              <a:buFont typeface="+mj-lt"/>
              <a:buAutoNum type="arabicPeriod"/>
            </a:pPr>
            <a:r>
              <a:rPr lang="en-US" sz="2200" dirty="0">
                <a:latin typeface="Garamond" panose="02020404030301010803" pitchFamily="18" charset="0"/>
                <a:cs typeface="Times New Roman" panose="02020603050405020304" pitchFamily="18" charset="0"/>
              </a:rPr>
              <a:t>Motivation:</a:t>
            </a:r>
          </a:p>
          <a:p>
            <a:pPr marL="292608" lvl="1" indent="0">
              <a:buNone/>
            </a:pPr>
            <a:r>
              <a:rPr lang="en-US" sz="2200" dirty="0">
                <a:latin typeface="Garamond" panose="02020404030301010803" pitchFamily="18" charset="0"/>
                <a:cs typeface="Times New Roman" panose="02020603050405020304" pitchFamily="18" charset="0"/>
              </a:rPr>
              <a:t>	</a:t>
            </a:r>
            <a:r>
              <a:rPr lang="en-US" sz="2200" b="1" dirty="0">
                <a:latin typeface="Garamond" panose="02020404030301010803" pitchFamily="18" charset="0"/>
                <a:cs typeface="Times New Roman" panose="02020603050405020304" pitchFamily="18" charset="0"/>
              </a:rPr>
              <a:t>The problem may seem like an encoder-decoder problem, but the paper tries 	to turn this to Sequence-to-Sequence problem.</a:t>
            </a:r>
          </a:p>
          <a:p>
            <a:pPr marL="457200" indent="-457200">
              <a:buFont typeface="+mj-lt"/>
              <a:buAutoNum type="arabicPeriod"/>
            </a:pPr>
            <a:r>
              <a:rPr lang="en-US" sz="2200" dirty="0">
                <a:latin typeface="Garamond" panose="02020404030301010803" pitchFamily="18" charset="0"/>
                <a:cs typeface="Times New Roman" panose="02020603050405020304" pitchFamily="18" charset="0"/>
              </a:rPr>
              <a:t>The architecture generates images in m-stages where m is the number of generators and discriminators.</a:t>
            </a:r>
          </a:p>
          <a:p>
            <a:pPr marL="457200" indent="-457200">
              <a:buFont typeface="+mj-lt"/>
              <a:buAutoNum type="arabicPeriod"/>
            </a:pPr>
            <a:r>
              <a:rPr lang="en-US" sz="2200" dirty="0">
                <a:latin typeface="Garamond" panose="02020404030301010803" pitchFamily="18" charset="0"/>
                <a:cs typeface="Times New Roman" panose="02020603050405020304" pitchFamily="18" charset="0"/>
              </a:rPr>
              <a:t>Leverages the Attention architecture which is a Sequence to Sequence architecture.</a:t>
            </a:r>
          </a:p>
          <a:p>
            <a:pPr marL="457200" indent="-457200">
              <a:buFont typeface="+mj-lt"/>
              <a:buAutoNum type="arabicPeriod"/>
            </a:pPr>
            <a:r>
              <a:rPr lang="en-US" sz="2200" dirty="0">
                <a:latin typeface="Garamond" panose="02020404030301010803" pitchFamily="18" charset="0"/>
                <a:cs typeface="Times New Roman" panose="02020603050405020304" pitchFamily="18" charset="0"/>
              </a:rPr>
              <a:t>Incorporates a component in the architecture that looks after text and image alignment.</a:t>
            </a:r>
          </a:p>
          <a:p>
            <a:pPr marL="457200" indent="-457200">
              <a:buFont typeface="+mj-lt"/>
              <a:buAutoNum type="arabicPeriod"/>
            </a:pPr>
            <a:endParaRPr lang="en-US" dirty="0"/>
          </a:p>
        </p:txBody>
      </p:sp>
    </p:spTree>
    <p:extLst>
      <p:ext uri="{BB962C8B-B14F-4D97-AF65-F5344CB8AC3E}">
        <p14:creationId xmlns:p14="http://schemas.microsoft.com/office/powerpoint/2010/main" val="4052544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EF55-8AB1-4A4A-B5FA-15F7E588C2C0}"/>
              </a:ext>
            </a:extLst>
          </p:cNvPr>
          <p:cNvSpPr>
            <a:spLocks noGrp="1"/>
          </p:cNvSpPr>
          <p:nvPr>
            <p:ph type="title"/>
          </p:nvPr>
        </p:nvSpPr>
        <p:spPr/>
        <p:txBody>
          <a:bodyPr/>
          <a:lstStyle/>
          <a:p>
            <a:r>
              <a:rPr lang="en-US" dirty="0"/>
              <a:t>Architecture</a:t>
            </a:r>
          </a:p>
        </p:txBody>
      </p:sp>
      <p:pic>
        <p:nvPicPr>
          <p:cNvPr id="4" name="Google Shape;160;p17">
            <a:extLst>
              <a:ext uri="{FF2B5EF4-FFF2-40B4-BE49-F238E27FC236}">
                <a16:creationId xmlns:a16="http://schemas.microsoft.com/office/drawing/2014/main" id="{7AA5CD25-326B-064B-9C44-2E4EB307904D}"/>
              </a:ext>
            </a:extLst>
          </p:cNvPr>
          <p:cNvPicPr preferRelativeResize="0">
            <a:picLocks noGrp="1"/>
          </p:cNvPicPr>
          <p:nvPr>
            <p:ph idx="1"/>
          </p:nvPr>
        </p:nvPicPr>
        <p:blipFill>
          <a:blip r:embed="rId2">
            <a:alphaModFix/>
          </a:blip>
          <a:stretch>
            <a:fillRect/>
          </a:stretch>
        </p:blipFill>
        <p:spPr>
          <a:xfrm>
            <a:off x="1443248" y="2150064"/>
            <a:ext cx="9305504" cy="3561968"/>
          </a:xfrm>
          <a:prstGeom prst="rect">
            <a:avLst/>
          </a:prstGeom>
          <a:noFill/>
          <a:ln>
            <a:noFill/>
          </a:ln>
        </p:spPr>
      </p:pic>
    </p:spTree>
    <p:extLst>
      <p:ext uri="{BB962C8B-B14F-4D97-AF65-F5344CB8AC3E}">
        <p14:creationId xmlns:p14="http://schemas.microsoft.com/office/powerpoint/2010/main" val="38147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7D65-0F49-F041-A722-65BC5BD79AF6}"/>
              </a:ext>
            </a:extLst>
          </p:cNvPr>
          <p:cNvSpPr>
            <a:spLocks noGrp="1"/>
          </p:cNvSpPr>
          <p:nvPr>
            <p:ph type="title"/>
          </p:nvPr>
        </p:nvSpPr>
        <p:spPr/>
        <p:txBody>
          <a:bodyPr/>
          <a:lstStyle/>
          <a:p>
            <a:r>
              <a:rPr lang="en" sz="5400" dirty="0">
                <a:latin typeface="Garamond" panose="02020404030301010803" pitchFamily="18" charset="0"/>
              </a:rPr>
              <a:t>Notations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445C69-613C-5744-B882-DB05E0A516FC}"/>
                  </a:ext>
                </a:extLst>
              </p:cNvPr>
              <p:cNvSpPr>
                <a:spLocks noGrp="1"/>
              </p:cNvSpPr>
              <p:nvPr>
                <p:ph idx="1"/>
              </p:nvPr>
            </p:nvSpPr>
            <p:spPr/>
            <p:txBody>
              <a:bodyPr/>
              <a:lstStyle/>
              <a:p>
                <a:pPr marL="0" lvl="0" indent="0">
                  <a:spcBef>
                    <a:spcPts val="0"/>
                  </a:spcBef>
                  <a:spcAft>
                    <a:spcPts val="0"/>
                  </a:spcAft>
                  <a:buNone/>
                </a:pPr>
                <a14:m>
                  <m:oMath xmlns:m="http://schemas.openxmlformats.org/officeDocument/2006/math">
                    <m:r>
                      <m:rPr>
                        <m:nor/>
                      </m:rPr>
                      <a:rPr lang="en-US" sz="2200" dirty="0">
                        <a:latin typeface="Garamond" panose="02020404030301010803" pitchFamily="18" charset="0"/>
                      </a:rPr>
                      <m:t>z</m:t>
                    </m:r>
                  </m:oMath>
                </a14:m>
                <a:r>
                  <a:rPr lang="en-US" sz="2200" dirty="0">
                    <a:latin typeface="Garamond" panose="02020404030301010803" pitchFamily="18" charset="0"/>
                  </a:rPr>
                  <a:t> = noise vector sampled from standard normal distribution N (0,1)</a:t>
                </a:r>
              </a:p>
              <a:p>
                <a:pPr marL="0" lvl="0" indent="0">
                  <a:spcAft>
                    <a:spcPts val="0"/>
                  </a:spcAft>
                  <a:buNone/>
                </a:pPr>
                <a14:m>
                  <m:oMath xmlns:m="http://schemas.openxmlformats.org/officeDocument/2006/math">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𝑒</m:t>
                        </m:r>
                      </m:e>
                    </m:acc>
                  </m:oMath>
                </a14:m>
                <a:r>
                  <a:rPr lang="en-US" sz="2200" dirty="0">
                    <a:latin typeface="Garamond" panose="02020404030301010803" pitchFamily="18" charset="0"/>
                  </a:rPr>
                  <a:t> = Global sentence vector</a:t>
                </a:r>
              </a:p>
              <a:p>
                <a:pPr marL="0" lvl="0" indent="0">
                  <a:spcAft>
                    <a:spcPts val="0"/>
                  </a:spcAft>
                  <a:buNone/>
                </a:pPr>
                <a14:m>
                  <m:oMath xmlns:m="http://schemas.openxmlformats.org/officeDocument/2006/math">
                    <m:r>
                      <a:rPr lang="en-US" sz="2200" i="1" dirty="0">
                        <a:latin typeface="Cambria Math" panose="02040503050406030204" pitchFamily="18" charset="0"/>
                      </a:rPr>
                      <m:t>𝑒</m:t>
                    </m:r>
                  </m:oMath>
                </a14:m>
                <a:r>
                  <a:rPr lang="en-US" sz="2200" dirty="0">
                    <a:latin typeface="Garamond" panose="02020404030301010803" pitchFamily="18" charset="0"/>
                  </a:rPr>
                  <a:t> = matrix of word vectors</a:t>
                </a:r>
              </a:p>
              <a:p>
                <a:pPr marL="0" lvl="0" indent="0">
                  <a:lnSpc>
                    <a:spcPct val="114000"/>
                  </a:lnSpc>
                  <a:spcAft>
                    <a:spcPts val="0"/>
                  </a:spcAft>
                  <a:buNone/>
                </a:pP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𝐹</m:t>
                        </m:r>
                      </m:e>
                      <m:sup>
                        <m:r>
                          <a:rPr lang="en-US" sz="2200" i="1">
                            <a:latin typeface="Cambria Math" panose="02040503050406030204" pitchFamily="18" charset="0"/>
                          </a:rPr>
                          <m:t>𝑐𝑎</m:t>
                        </m:r>
                      </m:sup>
                    </m:sSup>
                  </m:oMath>
                </a14:m>
                <a:r>
                  <a:rPr lang="en-US" sz="2200" dirty="0">
                    <a:latin typeface="Garamond" panose="02020404030301010803" pitchFamily="18" charset="0"/>
                  </a:rPr>
                  <a:t> = Conditional Augmentation (converts </a:t>
                </a:r>
                <a:r>
                  <a:rPr lang="en-US" sz="2200" dirty="0" err="1">
                    <a:latin typeface="Garamond" panose="02020404030301010803" pitchFamily="18" charset="0"/>
                  </a:rPr>
                  <a:t>ē</a:t>
                </a:r>
                <a:r>
                  <a:rPr lang="en-US" sz="2200" dirty="0">
                    <a:latin typeface="Garamond" panose="02020404030301010803" pitchFamily="18" charset="0"/>
                  </a:rPr>
                  <a:t> to conditioning vector)</a:t>
                </a:r>
              </a:p>
              <a:p>
                <a:pPr marL="0" lvl="0" indent="0">
                  <a:buNone/>
                </a:pPr>
                <a14:m>
                  <m:oMath xmlns:m="http://schemas.openxmlformats.org/officeDocument/2006/math">
                    <m:sSubSup>
                      <m:sSubSupPr>
                        <m:ctrlPr>
                          <a:rPr lang="en-US" sz="2200" i="1">
                            <a:latin typeface="Cambria Math" panose="02040503050406030204" pitchFamily="18" charset="0"/>
                          </a:rPr>
                        </m:ctrlPr>
                      </m:sSubSupPr>
                      <m:e>
                        <m:r>
                          <a:rPr lang="en-US" sz="2200" i="1">
                            <a:latin typeface="Cambria Math" panose="02040503050406030204" pitchFamily="18" charset="0"/>
                          </a:rPr>
                          <m:t>𝐹</m:t>
                        </m:r>
                      </m:e>
                      <m:sub>
                        <m:r>
                          <a:rPr lang="en-US" sz="2200" i="1">
                            <a:latin typeface="Cambria Math" panose="02040503050406030204" pitchFamily="18" charset="0"/>
                          </a:rPr>
                          <m:t>𝑖</m:t>
                        </m:r>
                      </m:sub>
                      <m:sup>
                        <m:r>
                          <a:rPr lang="en-US" sz="2200" i="1">
                            <a:latin typeface="Cambria Math" panose="02040503050406030204" pitchFamily="18" charset="0"/>
                          </a:rPr>
                          <m:t>𝑎𝑡𝑡𝑛</m:t>
                        </m:r>
                      </m:sup>
                    </m:sSubSup>
                  </m:oMath>
                </a14:m>
                <a:r>
                  <a:rPr lang="en-US" sz="2200" dirty="0">
                    <a:latin typeface="Garamond" panose="02020404030301010803" pitchFamily="18" charset="0"/>
                  </a:rPr>
                  <a:t>= Proposed attention model at </a:t>
                </a:r>
                <a:r>
                  <a:rPr lang="en-US" sz="2200" dirty="0" err="1">
                    <a:latin typeface="Garamond" panose="02020404030301010803" pitchFamily="18" charset="0"/>
                  </a:rPr>
                  <a:t>i</a:t>
                </a:r>
                <a:r>
                  <a:rPr lang="en-US" sz="2200" baseline="30000" dirty="0" err="1">
                    <a:latin typeface="Garamond" panose="02020404030301010803" pitchFamily="18" charset="0"/>
                  </a:rPr>
                  <a:t>th</a:t>
                </a:r>
                <a:r>
                  <a:rPr lang="en-US" sz="2200" dirty="0">
                    <a:latin typeface="Garamond" panose="02020404030301010803" pitchFamily="18" charset="0"/>
                  </a:rPr>
                  <a:t> stage (word-context matrix)</a:t>
                </a:r>
              </a:p>
              <a:p>
                <a:pPr marL="0" lvl="0" indent="0">
                  <a:spcAft>
                    <a:spcPts val="0"/>
                  </a:spcAft>
                  <a:buNone/>
                </a:pP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𝐺</m:t>
                        </m:r>
                      </m:e>
                      <m:sub>
                        <m:r>
                          <a:rPr lang="en-US" sz="2200" i="1" dirty="0">
                            <a:latin typeface="Cambria Math" panose="02040503050406030204" pitchFamily="18" charset="0"/>
                          </a:rPr>
                          <m:t>𝑖</m:t>
                        </m:r>
                      </m:sub>
                    </m:sSub>
                  </m:oMath>
                </a14:m>
                <a:r>
                  <a:rPr lang="en-US" sz="2200" dirty="0">
                    <a:latin typeface="Garamond" panose="02020404030301010803" pitchFamily="18" charset="0"/>
                  </a:rPr>
                  <a:t> = m generative networks in the architecture</a:t>
                </a:r>
              </a:p>
              <a:p>
                <a:pPr marL="0" lvl="0" indent="0">
                  <a:spcAft>
                    <a:spcPts val="0"/>
                  </a:spcAf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𝐷</m:t>
                        </m:r>
                      </m:e>
                      <m:sub>
                        <m:r>
                          <a:rPr lang="en-US" sz="2200" i="1">
                            <a:latin typeface="Cambria Math" panose="02040503050406030204" pitchFamily="18" charset="0"/>
                          </a:rPr>
                          <m:t>𝑖</m:t>
                        </m:r>
                      </m:sub>
                    </m:sSub>
                  </m:oMath>
                </a14:m>
                <a:r>
                  <a:rPr lang="en-US" sz="2200" dirty="0">
                    <a:latin typeface="Garamond" panose="02020404030301010803" pitchFamily="18" charset="0"/>
                  </a:rPr>
                  <a:t> = discriminators</a:t>
                </a:r>
              </a:p>
              <a:p>
                <a:endParaRPr lang="en-US" dirty="0"/>
              </a:p>
            </p:txBody>
          </p:sp>
        </mc:Choice>
        <mc:Fallback xmlns="">
          <p:sp>
            <p:nvSpPr>
              <p:cNvPr id="3" name="Content Placeholder 2">
                <a:extLst>
                  <a:ext uri="{FF2B5EF4-FFF2-40B4-BE49-F238E27FC236}">
                    <a16:creationId xmlns:a16="http://schemas.microsoft.com/office/drawing/2014/main" id="{B9445C69-613C-5744-B882-DB05E0A516FC}"/>
                  </a:ext>
                </a:extLst>
              </p:cNvPr>
              <p:cNvSpPr>
                <a:spLocks noGrp="1" noRot="1" noChangeAspect="1" noMove="1" noResize="1" noEditPoints="1" noAdjustHandles="1" noChangeArrowheads="1" noChangeShapeType="1" noTextEdit="1"/>
              </p:cNvSpPr>
              <p:nvPr>
                <p:ph idx="1"/>
              </p:nvPr>
            </p:nvSpPr>
            <p:spPr>
              <a:blipFill>
                <a:blip r:embed="rId2"/>
                <a:stretch>
                  <a:fillRect l="-883" t="-1010"/>
                </a:stretch>
              </a:blipFill>
            </p:spPr>
            <p:txBody>
              <a:bodyPr/>
              <a:lstStyle/>
              <a:p>
                <a:r>
                  <a:rPr lang="en-US">
                    <a:noFill/>
                  </a:rPr>
                  <a:t> </a:t>
                </a:r>
              </a:p>
            </p:txBody>
          </p:sp>
        </mc:Fallback>
      </mc:AlternateContent>
    </p:spTree>
    <p:extLst>
      <p:ext uri="{BB962C8B-B14F-4D97-AF65-F5344CB8AC3E}">
        <p14:creationId xmlns:p14="http://schemas.microsoft.com/office/powerpoint/2010/main" val="330687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50D0-0707-D042-A671-E2132010C132}"/>
              </a:ext>
            </a:extLst>
          </p:cNvPr>
          <p:cNvSpPr>
            <a:spLocks noGrp="1"/>
          </p:cNvSpPr>
          <p:nvPr>
            <p:ph type="title"/>
          </p:nvPr>
        </p:nvSpPr>
        <p:spPr/>
        <p:txBody>
          <a:bodyPr/>
          <a:lstStyle/>
          <a:p>
            <a:r>
              <a:rPr lang="en-US" dirty="0"/>
              <a:t>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828ED2-8CDD-F841-ACC0-C19E7C2F2610}"/>
                  </a:ext>
                </a:extLst>
              </p:cNvPr>
              <p:cNvSpPr>
                <a:spLocks noGrp="1"/>
              </p:cNvSpPr>
              <p:nvPr>
                <p:ph idx="1"/>
              </p:nvPr>
            </p:nvSpPr>
            <p:spPr/>
            <p:txBody>
              <a:bodyPr/>
              <a:lstStyle/>
              <a:p>
                <a:pPr marL="0" lvl="0" indent="0">
                  <a:spcAft>
                    <a:spcPts val="0"/>
                  </a:spcAf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𝑖</m:t>
                        </m:r>
                      </m:sub>
                    </m:sSub>
                  </m:oMath>
                </a14:m>
                <a:r>
                  <a:rPr lang="en-US" sz="2200" dirty="0">
                    <a:latin typeface="Garamond" panose="02020404030301010803" pitchFamily="18" charset="0"/>
                  </a:rPr>
                  <a:t> = Image features from previous layers</a:t>
                </a:r>
              </a:p>
              <a:p>
                <a:pPr marL="0" lvl="0" indent="0">
                  <a:spcAft>
                    <a:spcPts val="0"/>
                  </a:spcAft>
                  <a:buNone/>
                </a:pPr>
                <a14:m>
                  <m:oMath xmlns:m="http://schemas.openxmlformats.org/officeDocument/2006/math">
                    <m:sSub>
                      <m:sSubPr>
                        <m:ctrlPr>
                          <a:rPr lang="en-US" sz="2200" i="1" dirty="0">
                            <a:latin typeface="Cambria Math" panose="02040503050406030204" pitchFamily="18" charset="0"/>
                          </a:rPr>
                        </m:ctrlPr>
                      </m:sSubPr>
                      <m:e>
                        <m:r>
                          <a:rPr lang="en-US" sz="2200" i="1" dirty="0">
                            <a:latin typeface="Cambria Math" panose="02040503050406030204" pitchFamily="18" charset="0"/>
                          </a:rPr>
                          <m:t>𝐹</m:t>
                        </m:r>
                      </m:e>
                      <m:sub>
                        <m:r>
                          <a:rPr lang="en-US" sz="2200" i="1" dirty="0">
                            <a:latin typeface="Cambria Math" panose="02040503050406030204" pitchFamily="18" charset="0"/>
                          </a:rPr>
                          <m:t>𝑖</m:t>
                        </m:r>
                      </m:sub>
                    </m:sSub>
                    <m:r>
                      <a:rPr lang="en-US" sz="2200" i="1" dirty="0">
                        <a:latin typeface="Cambria Math" panose="02040503050406030204" pitchFamily="18" charset="0"/>
                      </a:rPr>
                      <m:t> </m:t>
                    </m:r>
                  </m:oMath>
                </a14:m>
                <a:r>
                  <a:rPr lang="en-US" sz="2200" dirty="0">
                    <a:latin typeface="Garamond" panose="02020404030301010803" pitchFamily="18" charset="0"/>
                  </a:rPr>
                  <a:t> = block which generates the feature maps based on word vectors</a:t>
                </a:r>
              </a:p>
              <a:p>
                <a:pPr marL="0" lvl="0" indent="0">
                  <a:spcAft>
                    <a:spcPts val="0"/>
                  </a:spcAft>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𝑥</m:t>
                        </m:r>
                      </m:e>
                      <m:sub>
                        <m:r>
                          <a:rPr lang="en-US" sz="2200" i="1">
                            <a:latin typeface="Cambria Math" panose="02040503050406030204" pitchFamily="18" charset="0"/>
                          </a:rPr>
                          <m:t>𝑖</m:t>
                        </m:r>
                      </m:sub>
                    </m:sSub>
                  </m:oMath>
                </a14:m>
                <a:r>
                  <a:rPr lang="en-US" sz="2200" dirty="0">
                    <a:latin typeface="Garamond" panose="02020404030301010803" pitchFamily="18" charset="0"/>
                  </a:rPr>
                  <a:t> = image from true image distribution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𝑑𝑎𝑡𝑎</m:t>
                        </m:r>
                        <m:r>
                          <a:rPr lang="en-US" sz="2200" i="1" baseline="-25000">
                            <a:latin typeface="Cambria Math" panose="02040503050406030204" pitchFamily="18" charset="0"/>
                          </a:rPr>
                          <m:t>𝑖</m:t>
                        </m:r>
                      </m:sub>
                    </m:sSub>
                  </m:oMath>
                </a14:m>
                <a:endParaRPr lang="en-US" sz="2200" dirty="0">
                  <a:latin typeface="Garamond" panose="02020404030301010803" pitchFamily="18" charset="0"/>
                </a:endParaRPr>
              </a:p>
              <a:p>
                <a:pPr marL="0" lvl="0" indent="0">
                  <a:buNone/>
                </a:pPr>
                <a14:m>
                  <m:oMath xmlns:m="http://schemas.openxmlformats.org/officeDocument/2006/math">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e>
                      <m:sub>
                        <m:r>
                          <a:rPr lang="en-US" sz="2200" i="1">
                            <a:latin typeface="Cambria Math" panose="02040503050406030204" pitchFamily="18" charset="0"/>
                          </a:rPr>
                          <m:t>𝑖</m:t>
                        </m:r>
                      </m:sub>
                    </m:sSub>
                  </m:oMath>
                </a14:m>
                <a:r>
                  <a:rPr lang="en-US" sz="2200" dirty="0">
                    <a:latin typeface="Garamond" panose="02020404030301010803" pitchFamily="18" charset="0"/>
                  </a:rPr>
                  <a:t> = image from the models distribution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r>
                          <a:rPr lang="en-US" sz="2200" i="1" baseline="-25000">
                            <a:latin typeface="Cambria Math" panose="02040503050406030204" pitchFamily="18" charset="0"/>
                          </a:rPr>
                          <m:t>𝑖</m:t>
                        </m:r>
                      </m:sub>
                    </m:sSub>
                  </m:oMath>
                </a14:m>
                <a:endParaRPr lang="en-US" sz="2200" dirty="0">
                  <a:latin typeface="Garamond" panose="02020404030301010803" pitchFamily="18" charset="0"/>
                </a:endParaRPr>
              </a:p>
              <a:p>
                <a:pPr marL="0" lv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ℒ</m:t>
                        </m:r>
                      </m:e>
                      <m:sub>
                        <m:r>
                          <a:rPr lang="en-US" sz="2200" i="1">
                            <a:latin typeface="Cambria Math" panose="02040503050406030204" pitchFamily="18" charset="0"/>
                          </a:rPr>
                          <m:t>𝐺</m:t>
                        </m:r>
                      </m:sub>
                    </m:sSub>
                  </m:oMath>
                </a14:m>
                <a:r>
                  <a:rPr lang="en-US" sz="2200" dirty="0">
                    <a:latin typeface="Garamond" panose="02020404030301010803" pitchFamily="18" charset="0"/>
                  </a:rPr>
                  <a:t> = Unconditional Loss which says whether image is fake or real</a:t>
                </a:r>
              </a:p>
              <a:p>
                <a:pPr marL="0" lvl="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ℒ</m:t>
                        </m:r>
                      </m:e>
                      <m:sub>
                        <m:r>
                          <a:rPr lang="en-US" sz="2200" i="1">
                            <a:latin typeface="Cambria Math" panose="02040503050406030204" pitchFamily="18" charset="0"/>
                          </a:rPr>
                          <m:t>𝐷𝐴𝑀𝑆𝑀</m:t>
                        </m:r>
                      </m:sub>
                    </m:sSub>
                  </m:oMath>
                </a14:m>
                <a:r>
                  <a:rPr lang="en-US" sz="2200" dirty="0">
                    <a:latin typeface="Garamond" panose="02020404030301010803" pitchFamily="18" charset="0"/>
                  </a:rPr>
                  <a:t> = Conditional loss – check if images and sentences match or not</a:t>
                </a:r>
              </a:p>
              <a:p>
                <a:endParaRPr lang="en-US" dirty="0"/>
              </a:p>
            </p:txBody>
          </p:sp>
        </mc:Choice>
        <mc:Fallback xmlns="">
          <p:sp>
            <p:nvSpPr>
              <p:cNvPr id="3" name="Content Placeholder 2">
                <a:extLst>
                  <a:ext uri="{FF2B5EF4-FFF2-40B4-BE49-F238E27FC236}">
                    <a16:creationId xmlns:a16="http://schemas.microsoft.com/office/drawing/2014/main" id="{A6828ED2-8CDD-F841-ACC0-C19E7C2F2610}"/>
                  </a:ext>
                </a:extLst>
              </p:cNvPr>
              <p:cNvSpPr>
                <a:spLocks noGrp="1" noRot="1" noChangeAspect="1" noMove="1" noResize="1" noEditPoints="1" noAdjustHandles="1" noChangeArrowheads="1" noChangeShapeType="1" noTextEdit="1"/>
              </p:cNvSpPr>
              <p:nvPr>
                <p:ph idx="1"/>
              </p:nvPr>
            </p:nvSpPr>
            <p:spPr>
              <a:blipFill>
                <a:blip r:embed="rId2"/>
                <a:stretch>
                  <a:fillRect l="-883" t="-1010"/>
                </a:stretch>
              </a:blipFill>
            </p:spPr>
            <p:txBody>
              <a:bodyPr/>
              <a:lstStyle/>
              <a:p>
                <a:r>
                  <a:rPr lang="en-US">
                    <a:noFill/>
                  </a:rPr>
                  <a:t> </a:t>
                </a:r>
              </a:p>
            </p:txBody>
          </p:sp>
        </mc:Fallback>
      </mc:AlternateContent>
    </p:spTree>
    <p:extLst>
      <p:ext uri="{BB962C8B-B14F-4D97-AF65-F5344CB8AC3E}">
        <p14:creationId xmlns:p14="http://schemas.microsoft.com/office/powerpoint/2010/main" val="1151335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784AE-11C6-8A4E-A435-627F722F10AE}"/>
              </a:ext>
            </a:extLst>
          </p:cNvPr>
          <p:cNvSpPr>
            <a:spLocks noGrp="1"/>
          </p:cNvSpPr>
          <p:nvPr>
            <p:ph type="title"/>
          </p:nvPr>
        </p:nvSpPr>
        <p:spPr/>
        <p:txBody>
          <a:bodyPr/>
          <a:lstStyle/>
          <a:p>
            <a:r>
              <a:rPr lang="en-US" dirty="0"/>
              <a:t>Mathematical Notations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FDF8EE-90A4-4043-8D6A-5F47C4B0DBF2}"/>
                  </a:ext>
                </a:extLst>
              </p:cNvPr>
              <p:cNvSpPr>
                <a:spLocks noGrp="1"/>
              </p:cNvSpPr>
              <p:nvPr>
                <p:ph idx="1"/>
              </p:nvPr>
            </p:nvSpPr>
            <p:spPr>
              <a:xfrm>
                <a:off x="1097280" y="2167578"/>
                <a:ext cx="10058400" cy="3888838"/>
              </a:xfrm>
            </p:spPr>
            <p:txBody>
              <a:bodyPr>
                <a:normAutofit fontScale="32500" lnSpcReduction="20000"/>
              </a:bodyPr>
              <a:lstStyle/>
              <a:p>
                <a:pPr marL="488950" indent="-342900">
                  <a:buFont typeface="+mj-lt"/>
                  <a:buAutoNum type="arabicPeriod"/>
                </a:pP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h</m:t>
                        </m:r>
                      </m:e>
                      <m:sub>
                        <m:r>
                          <a:rPr lang="en-US" sz="5500" i="0">
                            <a:latin typeface="Cambria Math" panose="02040503050406030204" pitchFamily="18" charset="0"/>
                          </a:rPr>
                          <m:t>0</m:t>
                        </m:r>
                      </m:sub>
                    </m:sSub>
                  </m:oMath>
                </a14:m>
                <a:r>
                  <a:rPr lang="en-US" sz="5500" dirty="0"/>
                  <a:t> =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F</m:t>
                        </m:r>
                      </m:e>
                      <m:sub>
                        <m:r>
                          <a:rPr lang="en-US" sz="5500" i="0">
                            <a:latin typeface="Cambria Math" panose="02040503050406030204" pitchFamily="18" charset="0"/>
                          </a:rPr>
                          <m:t>0</m:t>
                        </m:r>
                      </m:sub>
                    </m:sSub>
                  </m:oMath>
                </a14:m>
                <a:r>
                  <a:rPr lang="en-US" sz="5500" dirty="0"/>
                  <a:t> (</a:t>
                </a:r>
                <a14:m>
                  <m:oMath xmlns:m="http://schemas.openxmlformats.org/officeDocument/2006/math">
                    <m:r>
                      <m:rPr>
                        <m:nor/>
                      </m:rPr>
                      <a:rPr lang="en-US" sz="5500" dirty="0"/>
                      <m:t>z</m:t>
                    </m:r>
                  </m:oMath>
                </a14:m>
                <a:r>
                  <a:rPr lang="en-US" sz="5500" dirty="0"/>
                  <a:t>, </a:t>
                </a:r>
                <a14:m>
                  <m:oMath xmlns:m="http://schemas.openxmlformats.org/officeDocument/2006/math">
                    <m:sSup>
                      <m:sSupPr>
                        <m:ctrlPr>
                          <a:rPr lang="en-US" sz="5500" i="1">
                            <a:latin typeface="Cambria Math" panose="02040503050406030204" pitchFamily="18" charset="0"/>
                          </a:rPr>
                        </m:ctrlPr>
                      </m:sSupPr>
                      <m:e>
                        <m:r>
                          <m:rPr>
                            <m:sty m:val="p"/>
                          </m:rPr>
                          <a:rPr lang="en-US" sz="5500" i="0">
                            <a:latin typeface="Cambria Math" panose="02040503050406030204" pitchFamily="18" charset="0"/>
                          </a:rPr>
                          <m:t>F</m:t>
                        </m:r>
                      </m:e>
                      <m:sup>
                        <m:r>
                          <m:rPr>
                            <m:sty m:val="p"/>
                          </m:rPr>
                          <a:rPr lang="en-US" sz="5500" i="0">
                            <a:latin typeface="Cambria Math" panose="02040503050406030204" pitchFamily="18" charset="0"/>
                          </a:rPr>
                          <m:t>ca</m:t>
                        </m:r>
                      </m:sup>
                    </m:sSup>
                  </m:oMath>
                </a14:m>
                <a:r>
                  <a:rPr lang="en-US" sz="5500" dirty="0"/>
                  <a:t>(</a:t>
                </a:r>
                <a14:m>
                  <m:oMath xmlns:m="http://schemas.openxmlformats.org/officeDocument/2006/math">
                    <m:acc>
                      <m:accPr>
                        <m:chr m:val="̅"/>
                        <m:ctrlPr>
                          <a:rPr lang="en-US" sz="5500" i="1" dirty="0">
                            <a:latin typeface="Cambria Math" panose="02040503050406030204" pitchFamily="18" charset="0"/>
                          </a:rPr>
                        </m:ctrlPr>
                      </m:accPr>
                      <m:e>
                        <m:r>
                          <m:rPr>
                            <m:sty m:val="p"/>
                          </m:rPr>
                          <a:rPr lang="en-US" sz="5500" i="0" dirty="0">
                            <a:latin typeface="Cambria Math" panose="02040503050406030204" pitchFamily="18" charset="0"/>
                          </a:rPr>
                          <m:t>e</m:t>
                        </m:r>
                      </m:e>
                    </m:acc>
                  </m:oMath>
                </a14:m>
                <a:r>
                  <a:rPr lang="en-US" sz="5500" dirty="0"/>
                  <a:t>))   : random sample from normal distribution N (0,1) along with conditioning vector from sentence. </a:t>
                </a:r>
              </a:p>
              <a:p>
                <a:pPr marL="488950" indent="-342900">
                  <a:buFont typeface="+mj-lt"/>
                  <a:buAutoNum type="arabicPeriod"/>
                </a:pP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h</m:t>
                        </m:r>
                      </m:e>
                      <m:sub>
                        <m:r>
                          <m:rPr>
                            <m:sty m:val="p"/>
                          </m:rPr>
                          <a:rPr lang="en-US" sz="5500" i="0">
                            <a:latin typeface="Cambria Math" panose="02040503050406030204" pitchFamily="18" charset="0"/>
                          </a:rPr>
                          <m:t>i</m:t>
                        </m:r>
                      </m:sub>
                    </m:sSub>
                  </m:oMath>
                </a14:m>
                <a:r>
                  <a:rPr lang="en-US" sz="5500" dirty="0"/>
                  <a:t> =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F</m:t>
                        </m:r>
                      </m:e>
                      <m:sub>
                        <m:r>
                          <m:rPr>
                            <m:sty m:val="p"/>
                          </m:rPr>
                          <a:rPr lang="en-US" sz="5500" i="0">
                            <a:latin typeface="Cambria Math" panose="02040503050406030204" pitchFamily="18" charset="0"/>
                          </a:rPr>
                          <m:t>i</m:t>
                        </m:r>
                      </m:sub>
                    </m:sSub>
                  </m:oMath>
                </a14:m>
                <a:r>
                  <a:rPr lang="en-US" sz="5500" dirty="0"/>
                  <a:t>(</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h</m:t>
                        </m:r>
                      </m:e>
                      <m:sub>
                        <m:r>
                          <m:rPr>
                            <m:sty m:val="p"/>
                          </m:rPr>
                          <a:rPr lang="en-US" sz="5500" i="0">
                            <a:latin typeface="Cambria Math" panose="02040503050406030204" pitchFamily="18" charset="0"/>
                          </a:rPr>
                          <m:t>i</m:t>
                        </m:r>
                        <m:r>
                          <a:rPr lang="en-US" sz="5500" i="0">
                            <a:latin typeface="Cambria Math" panose="02040503050406030204" pitchFamily="18" charset="0"/>
                          </a:rPr>
                          <m:t>−1</m:t>
                        </m:r>
                      </m:sub>
                    </m:sSub>
                  </m:oMath>
                </a14:m>
                <a:r>
                  <a:rPr lang="en-US" sz="5500" dirty="0"/>
                  <a:t>, </a:t>
                </a:r>
                <a14:m>
                  <m:oMath xmlns:m="http://schemas.openxmlformats.org/officeDocument/2006/math">
                    <m:sSubSup>
                      <m:sSubSupPr>
                        <m:ctrlPr>
                          <a:rPr lang="en-US" sz="5500" i="1">
                            <a:latin typeface="Cambria Math" panose="02040503050406030204" pitchFamily="18" charset="0"/>
                          </a:rPr>
                        </m:ctrlPr>
                      </m:sSubSupPr>
                      <m:e>
                        <m:r>
                          <m:rPr>
                            <m:sty m:val="p"/>
                          </m:rPr>
                          <a:rPr lang="en-US" sz="5500" i="0">
                            <a:latin typeface="Cambria Math" panose="02040503050406030204" pitchFamily="18" charset="0"/>
                          </a:rPr>
                          <m:t>F</m:t>
                        </m:r>
                      </m:e>
                      <m:sub>
                        <m:r>
                          <m:rPr>
                            <m:sty m:val="p"/>
                          </m:rPr>
                          <a:rPr lang="en-US" sz="5500" i="0">
                            <a:latin typeface="Cambria Math" panose="02040503050406030204" pitchFamily="18" charset="0"/>
                          </a:rPr>
                          <m:t>i</m:t>
                        </m:r>
                      </m:sub>
                      <m:sup>
                        <m:r>
                          <m:rPr>
                            <m:sty m:val="p"/>
                          </m:rPr>
                          <a:rPr lang="en-US" sz="5500" i="0">
                            <a:latin typeface="Cambria Math" panose="02040503050406030204" pitchFamily="18" charset="0"/>
                          </a:rPr>
                          <m:t>attn</m:t>
                        </m:r>
                      </m:sup>
                    </m:sSubSup>
                  </m:oMath>
                </a14:m>
                <a:r>
                  <a:rPr lang="en-US" sz="5500" dirty="0"/>
                  <a:t>(</a:t>
                </a:r>
                <a14:m>
                  <m:oMath xmlns:m="http://schemas.openxmlformats.org/officeDocument/2006/math">
                    <m:r>
                      <m:rPr>
                        <m:nor/>
                      </m:rPr>
                      <a:rPr lang="en-US" sz="5500" dirty="0"/>
                      <m:t>e</m:t>
                    </m:r>
                  </m:oMath>
                </a14:m>
                <a:r>
                  <a:rPr lang="en-US" sz="5500" dirty="0"/>
                  <a:t>,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h</m:t>
                        </m:r>
                      </m:e>
                      <m:sub>
                        <m:r>
                          <m:rPr>
                            <m:sty m:val="p"/>
                          </m:rPr>
                          <a:rPr lang="en-US" sz="5500" i="0">
                            <a:latin typeface="Cambria Math" panose="02040503050406030204" pitchFamily="18" charset="0"/>
                          </a:rPr>
                          <m:t>i</m:t>
                        </m:r>
                        <m:r>
                          <a:rPr lang="en-US" sz="5500" i="0">
                            <a:latin typeface="Cambria Math" panose="02040503050406030204" pitchFamily="18" charset="0"/>
                          </a:rPr>
                          <m:t>−1</m:t>
                        </m:r>
                      </m:sub>
                    </m:sSub>
                  </m:oMath>
                </a14:m>
                <a:r>
                  <a:rPr lang="en-US" sz="5500" dirty="0"/>
                  <a:t>))    for </a:t>
                </a:r>
                <a:r>
                  <a:rPr lang="en-US" sz="5500" dirty="0" err="1"/>
                  <a:t>i</a:t>
                </a:r>
                <a:r>
                  <a:rPr lang="en-US" sz="5500" dirty="0"/>
                  <a:t> = 1, 2, ……, m-1</a:t>
                </a:r>
              </a:p>
              <a:p>
                <a:pPr marL="488950" indent="-342900">
                  <a:buFont typeface="+mj-lt"/>
                  <a:buAutoNum type="arabicPeriod"/>
                </a:pPr>
                <a14:m>
                  <m:oMath xmlns:m="http://schemas.openxmlformats.org/officeDocument/2006/math">
                    <m:sSub>
                      <m:sSubPr>
                        <m:ctrlPr>
                          <a:rPr lang="en-US" sz="5500" i="1">
                            <a:latin typeface="Cambria Math" panose="02040503050406030204" pitchFamily="18" charset="0"/>
                          </a:rPr>
                        </m:ctrlPr>
                      </m:sSubPr>
                      <m:e>
                        <m:acc>
                          <m:accPr>
                            <m:chr m:val="̂"/>
                            <m:ctrlPr>
                              <a:rPr lang="en-US" sz="5500" i="1">
                                <a:latin typeface="Cambria Math" panose="02040503050406030204" pitchFamily="18" charset="0"/>
                              </a:rPr>
                            </m:ctrlPr>
                          </m:accPr>
                          <m:e>
                            <m:r>
                              <m:rPr>
                                <m:sty m:val="p"/>
                              </m:rPr>
                              <a:rPr lang="en-US" sz="5500" i="0">
                                <a:latin typeface="Cambria Math" panose="02040503050406030204" pitchFamily="18" charset="0"/>
                              </a:rPr>
                              <m:t>x</m:t>
                            </m:r>
                          </m:e>
                        </m:acc>
                      </m:e>
                      <m:sub>
                        <m:r>
                          <m:rPr>
                            <m:sty m:val="p"/>
                          </m:rPr>
                          <a:rPr lang="en-US" sz="5500" i="0">
                            <a:latin typeface="Cambria Math" panose="02040503050406030204" pitchFamily="18" charset="0"/>
                          </a:rPr>
                          <m:t>i</m:t>
                        </m:r>
                      </m:sub>
                    </m:sSub>
                  </m:oMath>
                </a14:m>
                <a:r>
                  <a:rPr lang="en-US" sz="5500" dirty="0"/>
                  <a:t> =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G</m:t>
                        </m:r>
                      </m:e>
                      <m:sub>
                        <m:r>
                          <m:rPr>
                            <m:sty m:val="p"/>
                          </m:rPr>
                          <a:rPr lang="en-US" sz="5500" i="0">
                            <a:latin typeface="Cambria Math" panose="02040503050406030204" pitchFamily="18" charset="0"/>
                          </a:rPr>
                          <m:t>i</m:t>
                        </m:r>
                      </m:sub>
                    </m:sSub>
                  </m:oMath>
                </a14:m>
                <a:r>
                  <a:rPr lang="en-US" sz="5500" dirty="0"/>
                  <a:t>(</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h</m:t>
                        </m:r>
                      </m:e>
                      <m:sub>
                        <m:r>
                          <m:rPr>
                            <m:sty m:val="p"/>
                          </m:rPr>
                          <a:rPr lang="en-US" sz="5500" i="0">
                            <a:latin typeface="Cambria Math" panose="02040503050406030204" pitchFamily="18" charset="0"/>
                          </a:rPr>
                          <m:t>i</m:t>
                        </m:r>
                      </m:sub>
                    </m:sSub>
                  </m:oMath>
                </a14:m>
                <a:r>
                  <a:rPr lang="en-US" sz="5500" dirty="0"/>
                  <a:t>)</a:t>
                </a:r>
              </a:p>
              <a:p>
                <a:pPr marL="488950" indent="-342900">
                  <a:buFont typeface="+mj-lt"/>
                  <a:buAutoNum type="arabicPeriod"/>
                </a:pP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c</m:t>
                        </m:r>
                      </m:e>
                      <m:sub>
                        <m:r>
                          <m:rPr>
                            <m:sty m:val="p"/>
                          </m:rPr>
                          <a:rPr lang="en-US" sz="5500" i="0">
                            <a:latin typeface="Cambria Math" panose="02040503050406030204" pitchFamily="18" charset="0"/>
                          </a:rPr>
                          <m:t>j</m:t>
                        </m:r>
                      </m:sub>
                    </m:sSub>
                  </m:oMath>
                </a14:m>
                <a:r>
                  <a:rPr lang="en-US" sz="5500" dirty="0"/>
                  <a:t> = </a:t>
                </a:r>
                <a14:m>
                  <m:oMath xmlns:m="http://schemas.openxmlformats.org/officeDocument/2006/math">
                    <m:nary>
                      <m:naryPr>
                        <m:chr m:val="∑"/>
                        <m:ctrlPr>
                          <a:rPr lang="en-US" sz="5500" i="1">
                            <a:latin typeface="Cambria Math" panose="02040503050406030204" pitchFamily="18" charset="0"/>
                          </a:rPr>
                        </m:ctrlPr>
                      </m:naryPr>
                      <m:sub>
                        <m:r>
                          <m:rPr>
                            <m:sty m:val="p"/>
                            <m:brk m:alnAt="23"/>
                          </m:rPr>
                          <a:rPr lang="en-US" sz="5500" i="0">
                            <a:latin typeface="Cambria Math" panose="02040503050406030204" pitchFamily="18" charset="0"/>
                          </a:rPr>
                          <m:t>i</m:t>
                        </m:r>
                        <m:r>
                          <a:rPr lang="en-US" sz="5500" i="0">
                            <a:latin typeface="Cambria Math" panose="02040503050406030204" pitchFamily="18" charset="0"/>
                          </a:rPr>
                          <m:t>=0</m:t>
                        </m:r>
                      </m:sub>
                      <m:sup>
                        <m:r>
                          <m:rPr>
                            <m:sty m:val="p"/>
                          </m:rPr>
                          <a:rPr lang="en-US" sz="5500" i="0">
                            <a:latin typeface="Cambria Math" panose="02040503050406030204" pitchFamily="18" charset="0"/>
                          </a:rPr>
                          <m:t>T</m:t>
                        </m:r>
                        <m:r>
                          <a:rPr lang="en-US" sz="5500" i="0">
                            <a:latin typeface="Cambria Math" panose="02040503050406030204" pitchFamily="18" charset="0"/>
                          </a:rPr>
                          <m:t>−1</m:t>
                        </m:r>
                      </m:sup>
                      <m:e>
                        <m:sSub>
                          <m:sSubPr>
                            <m:ctrlPr>
                              <a:rPr lang="en-US" sz="5500" i="1">
                                <a:latin typeface="Cambria Math" panose="02040503050406030204" pitchFamily="18" charset="0"/>
                              </a:rPr>
                            </m:ctrlPr>
                          </m:sSubPr>
                          <m:e>
                            <m:r>
                              <m:rPr>
                                <m:sty m:val="p"/>
                              </m:rPr>
                              <a:rPr lang="en-US" sz="5500" i="0">
                                <a:latin typeface="Cambria Math" panose="02040503050406030204" pitchFamily="18" charset="0"/>
                                <a:ea typeface="Cambria Math" panose="02040503050406030204" pitchFamily="18" charset="0"/>
                              </a:rPr>
                              <m:t>β</m:t>
                            </m:r>
                          </m:e>
                          <m:sub>
                            <m:r>
                              <m:rPr>
                                <m:sty m:val="p"/>
                              </m:rPr>
                              <a:rPr lang="en-US" sz="5500" i="0">
                                <a:latin typeface="Cambria Math" panose="02040503050406030204" pitchFamily="18" charset="0"/>
                              </a:rPr>
                              <m:t>j</m:t>
                            </m:r>
                            <m:r>
                              <a:rPr lang="en-US" sz="5500" i="0">
                                <a:latin typeface="Cambria Math" panose="02040503050406030204" pitchFamily="18" charset="0"/>
                              </a:rPr>
                              <m:t>,</m:t>
                            </m:r>
                            <m:r>
                              <m:rPr>
                                <m:sty m:val="p"/>
                              </m:rPr>
                              <a:rPr lang="en-US" sz="5500" i="0">
                                <a:latin typeface="Cambria Math" panose="02040503050406030204" pitchFamily="18" charset="0"/>
                              </a:rPr>
                              <m:t>i</m:t>
                            </m:r>
                          </m:sub>
                        </m:sSub>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e</m:t>
                            </m:r>
                            <m:r>
                              <a:rPr lang="en-US" sz="5500" i="0">
                                <a:latin typeface="Cambria Math" panose="02040503050406030204" pitchFamily="18" charset="0"/>
                              </a:rPr>
                              <m:t>′</m:t>
                            </m:r>
                          </m:e>
                          <m:sub>
                            <m:r>
                              <m:rPr>
                                <m:sty m:val="p"/>
                              </m:rPr>
                              <a:rPr lang="en-US" sz="5500" i="0">
                                <a:latin typeface="Cambria Math" panose="02040503050406030204" pitchFamily="18" charset="0"/>
                              </a:rPr>
                              <m:t>i</m:t>
                            </m:r>
                          </m:sub>
                        </m:sSub>
                      </m:e>
                    </m:nary>
                  </m:oMath>
                </a14:m>
                <a:r>
                  <a:rPr lang="en-US" sz="5500" dirty="0"/>
                  <a:t>.     Where,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ea typeface="Cambria Math" panose="02040503050406030204" pitchFamily="18" charset="0"/>
                          </a:rPr>
                          <m:t>β</m:t>
                        </m:r>
                      </m:e>
                      <m:sub>
                        <m:r>
                          <m:rPr>
                            <m:sty m:val="p"/>
                          </m:rPr>
                          <a:rPr lang="en-US" sz="5500" i="0">
                            <a:latin typeface="Cambria Math" panose="02040503050406030204" pitchFamily="18" charset="0"/>
                          </a:rPr>
                          <m:t>j</m:t>
                        </m:r>
                        <m:r>
                          <a:rPr lang="en-US" sz="5500" i="0">
                            <a:latin typeface="Cambria Math" panose="02040503050406030204" pitchFamily="18" charset="0"/>
                          </a:rPr>
                          <m:t>,</m:t>
                        </m:r>
                        <m:r>
                          <m:rPr>
                            <m:sty m:val="p"/>
                          </m:rPr>
                          <a:rPr lang="en-US" sz="5500" i="0">
                            <a:latin typeface="Cambria Math" panose="02040503050406030204" pitchFamily="18" charset="0"/>
                          </a:rPr>
                          <m:t>i</m:t>
                        </m:r>
                      </m:sub>
                    </m:sSub>
                  </m:oMath>
                </a14:m>
                <a:r>
                  <a:rPr lang="en-US" sz="5500" dirty="0"/>
                  <a:t> = </a:t>
                </a:r>
                <a14:m>
                  <m:oMath xmlns:m="http://schemas.openxmlformats.org/officeDocument/2006/math">
                    <m:sSup>
                      <m:sSupPr>
                        <m:ctrlPr>
                          <a:rPr lang="en-US" sz="5500" i="1">
                            <a:latin typeface="Cambria Math" panose="02040503050406030204" pitchFamily="18" charset="0"/>
                          </a:rPr>
                        </m:ctrlPr>
                      </m:sSupPr>
                      <m:e>
                        <m:r>
                          <m:rPr>
                            <m:sty m:val="p"/>
                          </m:rPr>
                          <a:rPr lang="en-US" sz="5500" i="0">
                            <a:latin typeface="Cambria Math" panose="02040503050406030204" pitchFamily="18" charset="0"/>
                          </a:rPr>
                          <m:t>e</m:t>
                        </m:r>
                      </m:e>
                      <m:sup>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s</m:t>
                            </m:r>
                            <m:r>
                              <a:rPr lang="en-US" sz="5500" i="0">
                                <a:latin typeface="Cambria Math" panose="02040503050406030204" pitchFamily="18" charset="0"/>
                              </a:rPr>
                              <m:t>′</m:t>
                            </m:r>
                          </m:e>
                          <m:sub>
                            <m:r>
                              <m:rPr>
                                <m:sty m:val="p"/>
                              </m:rPr>
                              <a:rPr lang="en-US" sz="5500" i="0">
                                <a:latin typeface="Cambria Math" panose="02040503050406030204" pitchFamily="18" charset="0"/>
                              </a:rPr>
                              <m:t>j</m:t>
                            </m:r>
                            <m:r>
                              <a:rPr lang="en-US" sz="5500" i="0">
                                <a:latin typeface="Cambria Math" panose="02040503050406030204" pitchFamily="18" charset="0"/>
                              </a:rPr>
                              <m:t>,</m:t>
                            </m:r>
                            <m:r>
                              <m:rPr>
                                <m:sty m:val="p"/>
                              </m:rPr>
                              <a:rPr lang="en-US" sz="5500" i="0">
                                <a:latin typeface="Cambria Math" panose="02040503050406030204" pitchFamily="18" charset="0"/>
                              </a:rPr>
                              <m:t>i</m:t>
                            </m:r>
                          </m:sub>
                        </m:sSub>
                      </m:sup>
                    </m:sSup>
                  </m:oMath>
                </a14:m>
                <a:r>
                  <a:rPr lang="en-US" sz="5500" dirty="0"/>
                  <a:t> / </a:t>
                </a:r>
                <a14:m>
                  <m:oMath xmlns:m="http://schemas.openxmlformats.org/officeDocument/2006/math">
                    <m:nary>
                      <m:naryPr>
                        <m:chr m:val="∑"/>
                        <m:ctrlPr>
                          <a:rPr lang="en-US" sz="5500" i="1">
                            <a:latin typeface="Cambria Math" panose="02040503050406030204" pitchFamily="18" charset="0"/>
                          </a:rPr>
                        </m:ctrlPr>
                      </m:naryPr>
                      <m:sub>
                        <m:r>
                          <m:rPr>
                            <m:sty m:val="p"/>
                          </m:rPr>
                          <a:rPr lang="en-US" sz="5500" i="0">
                            <a:latin typeface="Cambria Math" panose="02040503050406030204" pitchFamily="18" charset="0"/>
                          </a:rPr>
                          <m:t>k</m:t>
                        </m:r>
                        <m:r>
                          <a:rPr lang="en-US" sz="5500" i="0">
                            <a:latin typeface="Cambria Math" panose="02040503050406030204" pitchFamily="18" charset="0"/>
                          </a:rPr>
                          <m:t>=0</m:t>
                        </m:r>
                      </m:sub>
                      <m:sup>
                        <m:r>
                          <m:rPr>
                            <m:sty m:val="p"/>
                          </m:rPr>
                          <a:rPr lang="en-US" sz="5500" i="0">
                            <a:latin typeface="Cambria Math" panose="02040503050406030204" pitchFamily="18" charset="0"/>
                          </a:rPr>
                          <m:t>T</m:t>
                        </m:r>
                        <m:r>
                          <a:rPr lang="en-US" sz="5500" i="0">
                            <a:latin typeface="Cambria Math" panose="02040503050406030204" pitchFamily="18" charset="0"/>
                          </a:rPr>
                          <m:t>−1</m:t>
                        </m:r>
                      </m:sup>
                      <m:e>
                        <m:sSup>
                          <m:sSupPr>
                            <m:ctrlPr>
                              <a:rPr lang="en-US" sz="5500" i="1">
                                <a:latin typeface="Cambria Math" panose="02040503050406030204" pitchFamily="18" charset="0"/>
                              </a:rPr>
                            </m:ctrlPr>
                          </m:sSupPr>
                          <m:e>
                            <m:r>
                              <m:rPr>
                                <m:sty m:val="p"/>
                              </m:rPr>
                              <a:rPr lang="en-US" sz="5500" i="0">
                                <a:latin typeface="Cambria Math" panose="02040503050406030204" pitchFamily="18" charset="0"/>
                              </a:rPr>
                              <m:t>e</m:t>
                            </m:r>
                          </m:e>
                          <m:sup>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s</m:t>
                                </m:r>
                                <m:r>
                                  <a:rPr lang="en-US" sz="5500" i="0">
                                    <a:latin typeface="Cambria Math" panose="02040503050406030204" pitchFamily="18" charset="0"/>
                                  </a:rPr>
                                  <m:t>′</m:t>
                                </m:r>
                              </m:e>
                              <m:sub>
                                <m:r>
                                  <m:rPr>
                                    <m:sty m:val="p"/>
                                  </m:rPr>
                                  <a:rPr lang="en-US" sz="5500" i="0">
                                    <a:latin typeface="Cambria Math" panose="02040503050406030204" pitchFamily="18" charset="0"/>
                                  </a:rPr>
                                  <m:t>j</m:t>
                                </m:r>
                                <m:r>
                                  <a:rPr lang="en-US" sz="5500" i="0">
                                    <a:latin typeface="Cambria Math" panose="02040503050406030204" pitchFamily="18" charset="0"/>
                                  </a:rPr>
                                  <m:t>,</m:t>
                                </m:r>
                                <m:r>
                                  <m:rPr>
                                    <m:sty m:val="p"/>
                                  </m:rPr>
                                  <a:rPr lang="en-US" sz="5500" i="0">
                                    <a:latin typeface="Cambria Math" panose="02040503050406030204" pitchFamily="18" charset="0"/>
                                  </a:rPr>
                                  <m:t>k</m:t>
                                </m:r>
                              </m:sub>
                            </m:sSub>
                          </m:sup>
                        </m:sSup>
                      </m:e>
                    </m:nary>
                  </m:oMath>
                </a14:m>
                <a:r>
                  <a:rPr lang="en-US" sz="5500" dirty="0"/>
                  <a:t>, where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ea typeface="Cambria Math" panose="02040503050406030204" pitchFamily="18" charset="0"/>
                          </a:rPr>
                          <m:t>β</m:t>
                        </m:r>
                      </m:e>
                      <m:sub>
                        <m:r>
                          <m:rPr>
                            <m:sty m:val="p"/>
                          </m:rPr>
                          <a:rPr lang="en-US" sz="5500" i="0">
                            <a:latin typeface="Cambria Math" panose="02040503050406030204" pitchFamily="18" charset="0"/>
                          </a:rPr>
                          <m:t>j</m:t>
                        </m:r>
                        <m:r>
                          <a:rPr lang="en-US" sz="5500" i="0">
                            <a:latin typeface="Cambria Math" panose="02040503050406030204" pitchFamily="18" charset="0"/>
                          </a:rPr>
                          <m:t>,</m:t>
                        </m:r>
                        <m:r>
                          <m:rPr>
                            <m:sty m:val="p"/>
                          </m:rPr>
                          <a:rPr lang="en-US" sz="5500" i="0">
                            <a:latin typeface="Cambria Math" panose="02040503050406030204" pitchFamily="18" charset="0"/>
                          </a:rPr>
                          <m:t>i</m:t>
                        </m:r>
                      </m:sub>
                    </m:sSub>
                  </m:oMath>
                </a14:m>
                <a:r>
                  <a:rPr lang="en-US" sz="5500" dirty="0"/>
                  <a:t> indicates the weights the model will attend to the </a:t>
                </a:r>
                <a:r>
                  <a:rPr lang="en-US" sz="5500" dirty="0" err="1"/>
                  <a:t>i</a:t>
                </a:r>
                <a:r>
                  <a:rPr lang="en-US" sz="5500" baseline="30000" dirty="0" err="1"/>
                  <a:t>th</a:t>
                </a:r>
                <a:r>
                  <a:rPr lang="en-US" sz="5500" dirty="0"/>
                  <a:t> word when generating the j</a:t>
                </a:r>
                <a:r>
                  <a:rPr lang="en-US" sz="5500" baseline="30000" dirty="0"/>
                  <a:t>th</a:t>
                </a:r>
                <a:r>
                  <a:rPr lang="en-US" sz="5500" dirty="0"/>
                  <a:t> sub-region in the image,</a:t>
                </a:r>
                <a14:m>
                  <m:oMath xmlns:m="http://schemas.openxmlformats.org/officeDocument/2006/math">
                    <m:sSup>
                      <m:sSupPr>
                        <m:ctrlPr>
                          <a:rPr lang="en-US" sz="5500" i="1">
                            <a:latin typeface="Cambria Math" panose="02040503050406030204" pitchFamily="18" charset="0"/>
                          </a:rPr>
                        </m:ctrlPr>
                      </m:sSupPr>
                      <m:e>
                        <m:r>
                          <a:rPr lang="en-US" sz="5500" i="0">
                            <a:latin typeface="Cambria Math" panose="02040503050406030204" pitchFamily="18" charset="0"/>
                          </a:rPr>
                          <m:t>  </m:t>
                        </m:r>
                        <m:r>
                          <m:rPr>
                            <m:sty m:val="p"/>
                          </m:rPr>
                          <a:rPr lang="en-US" sz="5500" i="0">
                            <a:latin typeface="Cambria Math" panose="02040503050406030204" pitchFamily="18" charset="0"/>
                          </a:rPr>
                          <m:t>F</m:t>
                        </m:r>
                      </m:e>
                      <m:sup>
                        <m:r>
                          <m:rPr>
                            <m:sty m:val="p"/>
                          </m:rPr>
                          <a:rPr lang="en-US" sz="5500" i="0">
                            <a:latin typeface="Cambria Math" panose="02040503050406030204" pitchFamily="18" charset="0"/>
                          </a:rPr>
                          <m:t>attn</m:t>
                        </m:r>
                      </m:sup>
                    </m:sSup>
                  </m:oMath>
                </a14:m>
                <a:r>
                  <a:rPr lang="en-US" sz="5500" dirty="0"/>
                  <a:t> = collection of all c’s</a:t>
                </a:r>
              </a:p>
              <a:p>
                <a:pPr marL="488950" indent="-342900">
                  <a:buFont typeface="+mj-lt"/>
                  <a:buAutoNum type="arabicPeriod"/>
                </a:pPr>
                <a14:m>
                  <m:oMath xmlns:m="http://schemas.openxmlformats.org/officeDocument/2006/math">
                    <m:sSub>
                      <m:sSubPr>
                        <m:ctrlPr>
                          <a:rPr lang="en-US" sz="5500" i="1">
                            <a:latin typeface="Cambria Math" panose="02040503050406030204" pitchFamily="18" charset="0"/>
                          </a:rPr>
                        </m:ctrlPr>
                      </m:sSubPr>
                      <m:e>
                        <m:r>
                          <a:rPr lang="en-US" sz="5500" i="0">
                            <a:latin typeface="Cambria Math" panose="02040503050406030204" pitchFamily="18" charset="0"/>
                            <a:ea typeface="Cambria Math" panose="02040503050406030204" pitchFamily="18" charset="0"/>
                          </a:rPr>
                          <m:t>ℒ</m:t>
                        </m:r>
                      </m:e>
                      <m:sub>
                        <m:r>
                          <m:rPr>
                            <m:sty m:val="p"/>
                          </m:rPr>
                          <a:rPr lang="en-US" sz="5500" i="0">
                            <a:latin typeface="Cambria Math" panose="02040503050406030204" pitchFamily="18" charset="0"/>
                          </a:rPr>
                          <m:t>G</m:t>
                        </m:r>
                        <m:r>
                          <m:rPr>
                            <m:sty m:val="p"/>
                          </m:rPr>
                          <a:rPr lang="en-US" sz="5500" i="0" baseline="-25000">
                            <a:latin typeface="Cambria Math" panose="02040503050406030204" pitchFamily="18" charset="0"/>
                          </a:rPr>
                          <m:t>i</m:t>
                        </m:r>
                      </m:sub>
                    </m:sSub>
                  </m:oMath>
                </a14:m>
                <a:r>
                  <a:rPr lang="en-US" sz="5500" dirty="0"/>
                  <a:t>= -0</a:t>
                </a:r>
                <a14:m>
                  <m:oMath xmlns:m="http://schemas.openxmlformats.org/officeDocument/2006/math">
                    <m:r>
                      <a:rPr lang="en-US" sz="5500" i="0">
                        <a:latin typeface="Cambria Math" panose="02040503050406030204" pitchFamily="18" charset="0"/>
                      </a:rPr>
                      <m:t>.5</m:t>
                    </m:r>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E</m:t>
                        </m:r>
                      </m:e>
                      <m:sub>
                        <m:sSub>
                          <m:sSubPr>
                            <m:ctrlPr>
                              <a:rPr lang="en-US" sz="5500" i="1">
                                <a:latin typeface="Cambria Math" panose="02040503050406030204" pitchFamily="18" charset="0"/>
                              </a:rPr>
                            </m:ctrlPr>
                          </m:sSubPr>
                          <m:e>
                            <m:acc>
                              <m:accPr>
                                <m:chr m:val="̂"/>
                                <m:ctrlPr>
                                  <a:rPr lang="en-US" sz="5500" i="1">
                                    <a:latin typeface="Cambria Math" panose="02040503050406030204" pitchFamily="18" charset="0"/>
                                  </a:rPr>
                                </m:ctrlPr>
                              </m:accPr>
                              <m:e>
                                <m:r>
                                  <m:rPr>
                                    <m:sty m:val="p"/>
                                  </m:rPr>
                                  <a:rPr lang="en-US" sz="5500" i="0">
                                    <a:latin typeface="Cambria Math" panose="02040503050406030204" pitchFamily="18" charset="0"/>
                                  </a:rPr>
                                  <m:t>x</m:t>
                                </m:r>
                              </m:e>
                            </m:acc>
                          </m:e>
                          <m:sub>
                            <m:r>
                              <m:rPr>
                                <m:sty m:val="p"/>
                              </m:rPr>
                              <a:rPr lang="en-US" sz="5500" i="0">
                                <a:latin typeface="Cambria Math" panose="02040503050406030204" pitchFamily="18" charset="0"/>
                              </a:rPr>
                              <m:t>i</m:t>
                            </m:r>
                          </m:sub>
                        </m:sSub>
                        <m:r>
                          <a:rPr lang="en-US" sz="5500" i="0">
                            <a:latin typeface="Cambria Math" panose="02040503050406030204" pitchFamily="18" charset="0"/>
                          </a:rPr>
                          <m:t>~</m:t>
                        </m:r>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p</m:t>
                            </m:r>
                          </m:e>
                          <m:sub>
                            <m:r>
                              <m:rPr>
                                <m:sty m:val="p"/>
                              </m:rPr>
                              <a:rPr lang="en-US" sz="5500" i="0">
                                <a:latin typeface="Cambria Math" panose="02040503050406030204" pitchFamily="18" charset="0"/>
                              </a:rPr>
                              <m:t>G</m:t>
                            </m:r>
                            <m:r>
                              <m:rPr>
                                <m:sty m:val="p"/>
                              </m:rPr>
                              <a:rPr lang="en-US" sz="5500" i="0" baseline="-25000">
                                <a:latin typeface="Cambria Math" panose="02040503050406030204" pitchFamily="18" charset="0"/>
                              </a:rPr>
                              <m:t>i</m:t>
                            </m:r>
                          </m:sub>
                        </m:sSub>
                      </m:sub>
                    </m:sSub>
                  </m:oMath>
                </a14:m>
                <a:r>
                  <a:rPr lang="en-US" sz="5500" dirty="0"/>
                  <a:t>[</a:t>
                </a:r>
                <a14:m>
                  <m:oMath xmlns:m="http://schemas.openxmlformats.org/officeDocument/2006/math">
                    <m:func>
                      <m:funcPr>
                        <m:ctrlPr>
                          <a:rPr lang="en-US" sz="5500" i="1" dirty="0">
                            <a:latin typeface="Cambria Math" panose="02040503050406030204" pitchFamily="18" charset="0"/>
                          </a:rPr>
                        </m:ctrlPr>
                      </m:funcPr>
                      <m:fName>
                        <m:r>
                          <m:rPr>
                            <m:sty m:val="p"/>
                          </m:rPr>
                          <a:rPr lang="en-US" sz="5500" i="0" dirty="0">
                            <a:latin typeface="Cambria Math" panose="02040503050406030204" pitchFamily="18" charset="0"/>
                          </a:rPr>
                          <m:t>log</m:t>
                        </m:r>
                      </m:fName>
                      <m:e>
                        <m:r>
                          <a:rPr lang="en-US" sz="5500" i="0" dirty="0">
                            <a:latin typeface="Cambria Math" panose="02040503050406030204" pitchFamily="18" charset="0"/>
                          </a:rPr>
                          <m:t>(</m:t>
                        </m:r>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D</m:t>
                            </m:r>
                          </m:e>
                          <m:sub>
                            <m:r>
                              <m:rPr>
                                <m:sty m:val="p"/>
                              </m:rPr>
                              <a:rPr lang="en-US" sz="5500" i="0">
                                <a:latin typeface="Cambria Math" panose="02040503050406030204" pitchFamily="18" charset="0"/>
                              </a:rPr>
                              <m:t>i</m:t>
                            </m:r>
                          </m:sub>
                        </m:sSub>
                        <m:r>
                          <a:rPr lang="en-US" sz="5500" i="0">
                            <a:latin typeface="Cambria Math" panose="02040503050406030204" pitchFamily="18" charset="0"/>
                          </a:rPr>
                          <m:t>(</m:t>
                        </m:r>
                        <m:sSub>
                          <m:sSubPr>
                            <m:ctrlPr>
                              <a:rPr lang="en-US" sz="5500" i="1">
                                <a:latin typeface="Cambria Math" panose="02040503050406030204" pitchFamily="18" charset="0"/>
                              </a:rPr>
                            </m:ctrlPr>
                          </m:sSubPr>
                          <m:e>
                            <m:acc>
                              <m:accPr>
                                <m:chr m:val="̂"/>
                                <m:ctrlPr>
                                  <a:rPr lang="en-US" sz="5500" i="1">
                                    <a:latin typeface="Cambria Math" panose="02040503050406030204" pitchFamily="18" charset="0"/>
                                  </a:rPr>
                                </m:ctrlPr>
                              </m:accPr>
                              <m:e>
                                <m:r>
                                  <m:rPr>
                                    <m:sty m:val="p"/>
                                  </m:rPr>
                                  <a:rPr lang="en-US" sz="5500" i="0">
                                    <a:latin typeface="Cambria Math" panose="02040503050406030204" pitchFamily="18" charset="0"/>
                                  </a:rPr>
                                  <m:t>x</m:t>
                                </m:r>
                              </m:e>
                            </m:acc>
                          </m:e>
                          <m:sub>
                            <m:r>
                              <m:rPr>
                                <m:sty m:val="p"/>
                              </m:rPr>
                              <a:rPr lang="en-US" sz="5500" i="0">
                                <a:latin typeface="Cambria Math" panose="02040503050406030204" pitchFamily="18" charset="0"/>
                              </a:rPr>
                              <m:t>i</m:t>
                            </m:r>
                          </m:sub>
                        </m:sSub>
                        <m:r>
                          <a:rPr lang="en-US" sz="5500" i="0" dirty="0">
                            <a:latin typeface="Cambria Math" panose="02040503050406030204" pitchFamily="18" charset="0"/>
                          </a:rPr>
                          <m:t>)</m:t>
                        </m:r>
                      </m:e>
                    </m:func>
                  </m:oMath>
                </a14:m>
                <a:r>
                  <a:rPr lang="en-US" sz="5500" dirty="0"/>
                  <a:t>] – 0.5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E</m:t>
                        </m:r>
                      </m:e>
                      <m:sub>
                        <m:sSub>
                          <m:sSubPr>
                            <m:ctrlPr>
                              <a:rPr lang="en-US" sz="5500" i="1">
                                <a:latin typeface="Cambria Math" panose="02040503050406030204" pitchFamily="18" charset="0"/>
                              </a:rPr>
                            </m:ctrlPr>
                          </m:sSubPr>
                          <m:e>
                            <m:acc>
                              <m:accPr>
                                <m:chr m:val="̂"/>
                                <m:ctrlPr>
                                  <a:rPr lang="en-US" sz="5500" i="1">
                                    <a:latin typeface="Cambria Math" panose="02040503050406030204" pitchFamily="18" charset="0"/>
                                  </a:rPr>
                                </m:ctrlPr>
                              </m:accPr>
                              <m:e>
                                <m:r>
                                  <m:rPr>
                                    <m:sty m:val="p"/>
                                  </m:rPr>
                                  <a:rPr lang="en-US" sz="5500" i="0">
                                    <a:latin typeface="Cambria Math" panose="02040503050406030204" pitchFamily="18" charset="0"/>
                                  </a:rPr>
                                  <m:t>x</m:t>
                                </m:r>
                              </m:e>
                            </m:acc>
                          </m:e>
                          <m:sub>
                            <m:r>
                              <m:rPr>
                                <m:sty m:val="p"/>
                              </m:rPr>
                              <a:rPr lang="en-US" sz="5500" i="0">
                                <a:latin typeface="Cambria Math" panose="02040503050406030204" pitchFamily="18" charset="0"/>
                              </a:rPr>
                              <m:t>i</m:t>
                            </m:r>
                          </m:sub>
                        </m:sSub>
                        <m:r>
                          <a:rPr lang="en-US" sz="5500" i="0">
                            <a:latin typeface="Cambria Math" panose="02040503050406030204" pitchFamily="18" charset="0"/>
                          </a:rPr>
                          <m:t>~</m:t>
                        </m:r>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p</m:t>
                            </m:r>
                          </m:e>
                          <m:sub>
                            <m:r>
                              <m:rPr>
                                <m:sty m:val="p"/>
                              </m:rPr>
                              <a:rPr lang="en-US" sz="5500" i="0">
                                <a:latin typeface="Cambria Math" panose="02040503050406030204" pitchFamily="18" charset="0"/>
                              </a:rPr>
                              <m:t>G</m:t>
                            </m:r>
                            <m:r>
                              <m:rPr>
                                <m:sty m:val="p"/>
                              </m:rPr>
                              <a:rPr lang="en-US" sz="5500" i="0" baseline="-25000">
                                <a:latin typeface="Cambria Math" panose="02040503050406030204" pitchFamily="18" charset="0"/>
                              </a:rPr>
                              <m:t>i</m:t>
                            </m:r>
                          </m:sub>
                        </m:sSub>
                      </m:sub>
                    </m:sSub>
                  </m:oMath>
                </a14:m>
                <a:r>
                  <a:rPr lang="en-US" sz="5500" dirty="0"/>
                  <a:t> [</a:t>
                </a:r>
                <a14:m>
                  <m:oMath xmlns:m="http://schemas.openxmlformats.org/officeDocument/2006/math">
                    <m:func>
                      <m:funcPr>
                        <m:ctrlPr>
                          <a:rPr lang="en-US" sz="5500" i="1" dirty="0">
                            <a:latin typeface="Cambria Math" panose="02040503050406030204" pitchFamily="18" charset="0"/>
                          </a:rPr>
                        </m:ctrlPr>
                      </m:funcPr>
                      <m:fName>
                        <m:r>
                          <m:rPr>
                            <m:sty m:val="p"/>
                          </m:rPr>
                          <a:rPr lang="en-US" sz="5500" i="0" dirty="0">
                            <a:latin typeface="Cambria Math" panose="02040503050406030204" pitchFamily="18" charset="0"/>
                          </a:rPr>
                          <m:t>log</m:t>
                        </m:r>
                      </m:fName>
                      <m:e>
                        <m:r>
                          <a:rPr lang="en-US" sz="5500" i="0" dirty="0">
                            <a:latin typeface="Cambria Math" panose="02040503050406030204" pitchFamily="18" charset="0"/>
                          </a:rPr>
                          <m:t>(</m:t>
                        </m:r>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D</m:t>
                            </m:r>
                          </m:e>
                          <m:sub>
                            <m:r>
                              <m:rPr>
                                <m:sty m:val="p"/>
                              </m:rPr>
                              <a:rPr lang="en-US" sz="5500" i="0">
                                <a:latin typeface="Cambria Math" panose="02040503050406030204" pitchFamily="18" charset="0"/>
                              </a:rPr>
                              <m:t>i</m:t>
                            </m:r>
                          </m:sub>
                        </m:sSub>
                        <m:r>
                          <a:rPr lang="en-US" sz="5500" i="0">
                            <a:latin typeface="Cambria Math" panose="02040503050406030204" pitchFamily="18" charset="0"/>
                          </a:rPr>
                          <m:t>(</m:t>
                        </m:r>
                        <m:sSub>
                          <m:sSubPr>
                            <m:ctrlPr>
                              <a:rPr lang="en-US" sz="5500" i="1">
                                <a:latin typeface="Cambria Math" panose="02040503050406030204" pitchFamily="18" charset="0"/>
                              </a:rPr>
                            </m:ctrlPr>
                          </m:sSubPr>
                          <m:e>
                            <m:acc>
                              <m:accPr>
                                <m:chr m:val="̂"/>
                                <m:ctrlPr>
                                  <a:rPr lang="en-US" sz="5500" i="1">
                                    <a:latin typeface="Cambria Math" panose="02040503050406030204" pitchFamily="18" charset="0"/>
                                  </a:rPr>
                                </m:ctrlPr>
                              </m:accPr>
                              <m:e>
                                <m:r>
                                  <m:rPr>
                                    <m:sty m:val="p"/>
                                  </m:rPr>
                                  <a:rPr lang="en-US" sz="5500" i="0">
                                    <a:latin typeface="Cambria Math" panose="02040503050406030204" pitchFamily="18" charset="0"/>
                                  </a:rPr>
                                  <m:t>x</m:t>
                                </m:r>
                              </m:e>
                            </m:acc>
                          </m:e>
                          <m:sub>
                            <m:r>
                              <m:rPr>
                                <m:sty m:val="p"/>
                              </m:rPr>
                              <a:rPr lang="en-US" sz="5500" i="0">
                                <a:latin typeface="Cambria Math" panose="02040503050406030204" pitchFamily="18" charset="0"/>
                              </a:rPr>
                              <m:t>i</m:t>
                            </m:r>
                          </m:sub>
                        </m:sSub>
                        <m:r>
                          <a:rPr lang="en-US" sz="5500" i="0">
                            <a:latin typeface="Cambria Math" panose="02040503050406030204" pitchFamily="18" charset="0"/>
                          </a:rPr>
                          <m:t>,</m:t>
                        </m:r>
                        <m:acc>
                          <m:accPr>
                            <m:chr m:val="̅"/>
                            <m:ctrlPr>
                              <a:rPr lang="en-US" sz="5500" i="1" dirty="0">
                                <a:latin typeface="Cambria Math" panose="02040503050406030204" pitchFamily="18" charset="0"/>
                              </a:rPr>
                            </m:ctrlPr>
                          </m:accPr>
                          <m:e>
                            <m:r>
                              <m:rPr>
                                <m:sty m:val="p"/>
                              </m:rPr>
                              <a:rPr lang="en-US" sz="5500" i="0" dirty="0">
                                <a:latin typeface="Cambria Math" panose="02040503050406030204" pitchFamily="18" charset="0"/>
                              </a:rPr>
                              <m:t>e</m:t>
                            </m:r>
                          </m:e>
                        </m:acc>
                        <m:r>
                          <a:rPr lang="en-US" sz="5500" i="0" dirty="0">
                            <a:latin typeface="Cambria Math" panose="02040503050406030204" pitchFamily="18" charset="0"/>
                          </a:rPr>
                          <m:t>)</m:t>
                        </m:r>
                      </m:e>
                    </m:func>
                  </m:oMath>
                </a14:m>
                <a:r>
                  <a:rPr lang="en-US" sz="5500" dirty="0"/>
                  <a:t>] </a:t>
                </a:r>
              </a:p>
              <a:p>
                <a:pPr marL="488950" indent="-342900">
                  <a:buFont typeface="+mj-lt"/>
                  <a:buAutoNum type="arabicPeriod"/>
                </a:pPr>
                <a:endParaRPr lang="en-US" sz="5500" dirty="0"/>
              </a:p>
              <a:p>
                <a:pPr marL="488950" indent="-342900">
                  <a:buFont typeface="+mj-lt"/>
                  <a:buAutoNum type="arabicPeriod"/>
                </a:pPr>
                <a:endParaRPr lang="en-US" sz="5500" dirty="0"/>
              </a:p>
              <a:p>
                <a:pPr marL="488950" indent="-342900">
                  <a:spcBef>
                    <a:spcPts val="0"/>
                  </a:spcBef>
                  <a:buFont typeface="+mj-lt"/>
                  <a:buAutoNum type="arabicPeriod"/>
                </a:pPr>
                <a:r>
                  <a:rPr lang="en-US" sz="5500" dirty="0"/>
                  <a:t>During training of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G</m:t>
                        </m:r>
                      </m:e>
                      <m:sub>
                        <m:r>
                          <m:rPr>
                            <m:sty m:val="p"/>
                          </m:rPr>
                          <a:rPr lang="en-US" sz="5500" i="0">
                            <a:latin typeface="Cambria Math" panose="02040503050406030204" pitchFamily="18" charset="0"/>
                          </a:rPr>
                          <m:t>i</m:t>
                        </m:r>
                      </m:sub>
                    </m:sSub>
                  </m:oMath>
                </a14:m>
                <a:r>
                  <a:rPr lang="en-US" sz="5500" dirty="0"/>
                  <a:t>, each </a:t>
                </a:r>
                <a14:m>
                  <m:oMath xmlns:m="http://schemas.openxmlformats.org/officeDocument/2006/math">
                    <m:sSub>
                      <m:sSubPr>
                        <m:ctrlPr>
                          <a:rPr lang="en-US" sz="5500" i="1">
                            <a:latin typeface="Cambria Math" panose="02040503050406030204" pitchFamily="18" charset="0"/>
                          </a:rPr>
                        </m:ctrlPr>
                      </m:sSubPr>
                      <m:e>
                        <m:r>
                          <m:rPr>
                            <m:sty m:val="p"/>
                          </m:rPr>
                          <a:rPr lang="en-US" sz="5500" i="0">
                            <a:latin typeface="Cambria Math" panose="02040503050406030204" pitchFamily="18" charset="0"/>
                          </a:rPr>
                          <m:t>D</m:t>
                        </m:r>
                      </m:e>
                      <m:sub>
                        <m:r>
                          <m:rPr>
                            <m:sty m:val="p"/>
                          </m:rPr>
                          <a:rPr lang="en-US" sz="5500" i="0">
                            <a:latin typeface="Cambria Math" panose="02040503050406030204" pitchFamily="18" charset="0"/>
                          </a:rPr>
                          <m:t>i</m:t>
                        </m:r>
                      </m:sub>
                    </m:sSub>
                  </m:oMath>
                </a14:m>
                <a:r>
                  <a:rPr lang="en-US" sz="5500" dirty="0"/>
                  <a:t> is trained to classify real and fake images</a:t>
                </a:r>
              </a:p>
              <a:p>
                <a:endParaRPr lang="en-US" dirty="0"/>
              </a:p>
            </p:txBody>
          </p:sp>
        </mc:Choice>
        <mc:Fallback xmlns="">
          <p:sp>
            <p:nvSpPr>
              <p:cNvPr id="3" name="Content Placeholder 2">
                <a:extLst>
                  <a:ext uri="{FF2B5EF4-FFF2-40B4-BE49-F238E27FC236}">
                    <a16:creationId xmlns:a16="http://schemas.microsoft.com/office/drawing/2014/main" id="{A1FDF8EE-90A4-4043-8D6A-5F47C4B0DBF2}"/>
                  </a:ext>
                </a:extLst>
              </p:cNvPr>
              <p:cNvSpPr>
                <a:spLocks noGrp="1" noRot="1" noChangeAspect="1" noMove="1" noResize="1" noEditPoints="1" noAdjustHandles="1" noChangeArrowheads="1" noChangeShapeType="1" noTextEdit="1"/>
              </p:cNvSpPr>
              <p:nvPr>
                <p:ph idx="1"/>
              </p:nvPr>
            </p:nvSpPr>
            <p:spPr>
              <a:xfrm>
                <a:off x="1097280" y="2167578"/>
                <a:ext cx="10058400" cy="3888838"/>
              </a:xfrm>
              <a:blipFill>
                <a:blip r:embed="rId2"/>
                <a:stretch>
                  <a:fillRect t="-1954" r="-1892"/>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77C2490E-85BF-B949-982D-D2BCB70F298D}"/>
              </a:ext>
            </a:extLst>
          </p:cNvPr>
          <p:cNvSpPr/>
          <p:nvPr/>
        </p:nvSpPr>
        <p:spPr>
          <a:xfrm rot="16200000">
            <a:off x="3012588" y="3630489"/>
            <a:ext cx="245166" cy="217335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1E4F517-AE65-964B-A0B7-8688F2BF4471}"/>
                  </a:ext>
                </a:extLst>
              </p14:cNvPr>
              <p14:cNvContentPartPr/>
              <p14:nvPr/>
            </p14:nvContentPartPr>
            <p14:xfrm>
              <a:off x="7249072" y="4903116"/>
              <a:ext cx="3240" cy="360"/>
            </p14:xfrm>
          </p:contentPart>
        </mc:Choice>
        <mc:Fallback xmlns="">
          <p:pic>
            <p:nvPicPr>
              <p:cNvPr id="7" name="Ink 6">
                <a:extLst>
                  <a:ext uri="{FF2B5EF4-FFF2-40B4-BE49-F238E27FC236}">
                    <a16:creationId xmlns:a16="http://schemas.microsoft.com/office/drawing/2014/main" id="{81E4F517-AE65-964B-A0B7-8688F2BF4471}"/>
                  </a:ext>
                </a:extLst>
              </p:cNvPr>
              <p:cNvPicPr/>
              <p:nvPr/>
            </p:nvPicPr>
            <p:blipFill>
              <a:blip r:embed="rId4"/>
              <a:stretch>
                <a:fillRect/>
              </a:stretch>
            </p:blipFill>
            <p:spPr>
              <a:xfrm>
                <a:off x="7240432" y="4894476"/>
                <a:ext cx="20880" cy="18000"/>
              </a:xfrm>
              <a:prstGeom prst="rect">
                <a:avLst/>
              </a:prstGeom>
            </p:spPr>
          </p:pic>
        </mc:Fallback>
      </mc:AlternateContent>
      <p:sp>
        <p:nvSpPr>
          <p:cNvPr id="8" name="Left Brace 7">
            <a:extLst>
              <a:ext uri="{FF2B5EF4-FFF2-40B4-BE49-F238E27FC236}">
                <a16:creationId xmlns:a16="http://schemas.microsoft.com/office/drawing/2014/main" id="{1A90DCE1-1C34-E14F-BF16-6090EAEAAF26}"/>
              </a:ext>
            </a:extLst>
          </p:cNvPr>
          <p:cNvSpPr/>
          <p:nvPr/>
        </p:nvSpPr>
        <p:spPr>
          <a:xfrm rot="16200000">
            <a:off x="5441568" y="3550328"/>
            <a:ext cx="245166" cy="233901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A8C89100-A6F6-9D49-A546-412B52D64834}"/>
              </a:ext>
            </a:extLst>
          </p:cNvPr>
          <p:cNvSpPr txBox="1"/>
          <p:nvPr/>
        </p:nvSpPr>
        <p:spPr>
          <a:xfrm>
            <a:off x="2175184" y="4877972"/>
            <a:ext cx="1919974" cy="369332"/>
          </a:xfrm>
          <a:prstGeom prst="rect">
            <a:avLst/>
          </a:prstGeom>
          <a:noFill/>
        </p:spPr>
        <p:txBody>
          <a:bodyPr wrap="square" rtlCol="0">
            <a:spAutoFit/>
          </a:bodyPr>
          <a:lstStyle/>
          <a:p>
            <a:r>
              <a:rPr lang="en-US" dirty="0">
                <a:solidFill>
                  <a:schemeClr val="tx1">
                    <a:lumMod val="75000"/>
                    <a:lumOff val="25000"/>
                  </a:schemeClr>
                </a:solidFill>
              </a:rPr>
              <a:t>Unconditional loss</a:t>
            </a:r>
          </a:p>
        </p:txBody>
      </p:sp>
      <p:sp>
        <p:nvSpPr>
          <p:cNvPr id="10" name="TextBox 9">
            <a:extLst>
              <a:ext uri="{FF2B5EF4-FFF2-40B4-BE49-F238E27FC236}">
                <a16:creationId xmlns:a16="http://schemas.microsoft.com/office/drawing/2014/main" id="{354B49A0-C8E9-6245-A5D8-E5609670EE33}"/>
              </a:ext>
            </a:extLst>
          </p:cNvPr>
          <p:cNvSpPr txBox="1"/>
          <p:nvPr/>
        </p:nvSpPr>
        <p:spPr>
          <a:xfrm>
            <a:off x="4781196" y="4839752"/>
            <a:ext cx="1755913" cy="369332"/>
          </a:xfrm>
          <a:prstGeom prst="rect">
            <a:avLst/>
          </a:prstGeom>
          <a:noFill/>
        </p:spPr>
        <p:txBody>
          <a:bodyPr wrap="square" rtlCol="0">
            <a:spAutoFit/>
          </a:bodyPr>
          <a:lstStyle/>
          <a:p>
            <a:r>
              <a:rPr lang="en-US" dirty="0">
                <a:solidFill>
                  <a:schemeClr val="tx1">
                    <a:lumMod val="75000"/>
                    <a:lumOff val="25000"/>
                  </a:schemeClr>
                </a:solidFill>
              </a:rPr>
              <a:t>Conditional loss</a:t>
            </a:r>
          </a:p>
        </p:txBody>
      </p:sp>
    </p:spTree>
    <p:extLst>
      <p:ext uri="{BB962C8B-B14F-4D97-AF65-F5344CB8AC3E}">
        <p14:creationId xmlns:p14="http://schemas.microsoft.com/office/powerpoint/2010/main" val="3360928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5DED-FA6C-944D-A69F-9551CB1083CE}"/>
              </a:ext>
            </a:extLst>
          </p:cNvPr>
          <p:cNvSpPr>
            <a:spLocks noGrp="1"/>
          </p:cNvSpPr>
          <p:nvPr>
            <p:ph type="title"/>
          </p:nvPr>
        </p:nvSpPr>
        <p:spPr/>
        <p:txBody>
          <a:bodyPr/>
          <a:lstStyle/>
          <a:p>
            <a:r>
              <a:rPr lang="en-US" dirty="0"/>
              <a:t>Components of Model</a:t>
            </a:r>
          </a:p>
        </p:txBody>
      </p:sp>
      <p:sp>
        <p:nvSpPr>
          <p:cNvPr id="3" name="Content Placeholder 2">
            <a:extLst>
              <a:ext uri="{FF2B5EF4-FFF2-40B4-BE49-F238E27FC236}">
                <a16:creationId xmlns:a16="http://schemas.microsoft.com/office/drawing/2014/main" id="{231E2BB5-16A8-F649-BEA8-C92B3125C45F}"/>
              </a:ext>
            </a:extLst>
          </p:cNvPr>
          <p:cNvSpPr>
            <a:spLocks noGrp="1"/>
          </p:cNvSpPr>
          <p:nvPr>
            <p:ph idx="1"/>
          </p:nvPr>
        </p:nvSpPr>
        <p:spPr>
          <a:xfrm>
            <a:off x="1097280" y="2108201"/>
            <a:ext cx="5208517" cy="3760891"/>
          </a:xfrm>
        </p:spPr>
        <p:txBody>
          <a:bodyPr/>
          <a:lstStyle/>
          <a:p>
            <a:pPr marL="457200" indent="-457200">
              <a:buFont typeface="+mj-lt"/>
              <a:buAutoNum type="arabicPeriod"/>
            </a:pPr>
            <a:r>
              <a:rPr lang="en-US" dirty="0">
                <a:latin typeface="Garamond" panose="02020404030301010803" pitchFamily="18" charset="0"/>
              </a:rPr>
              <a:t>Text Encoder : bidirectional LSTM</a:t>
            </a:r>
          </a:p>
          <a:p>
            <a:pPr marL="457200" indent="-457200">
              <a:buFont typeface="+mj-lt"/>
              <a:buAutoNum type="arabicPeriod"/>
            </a:pPr>
            <a:r>
              <a:rPr lang="en-US" dirty="0">
                <a:latin typeface="Garamond" panose="02020404030301010803" pitchFamily="18" charset="0"/>
              </a:rPr>
              <a:t>Image Encoder: Built upon Inception-v3 model pretrained on ImageNet</a:t>
            </a:r>
          </a:p>
          <a:p>
            <a:pPr marL="457200" indent="-457200">
              <a:buFont typeface="+mj-lt"/>
              <a:buAutoNum type="arabicPeriod"/>
            </a:pPr>
            <a:r>
              <a:rPr lang="en-US" dirty="0">
                <a:latin typeface="Garamond" panose="02020404030301010803" pitchFamily="18" charset="0"/>
              </a:rPr>
              <a:t>c = region-context vector</a:t>
            </a:r>
          </a:p>
          <a:p>
            <a:pPr marL="457200" indent="-457200">
              <a:buFont typeface="+mj-lt"/>
              <a:buAutoNum type="arabicPeriod"/>
            </a:pPr>
            <a:r>
              <a:rPr lang="en-US" dirty="0">
                <a:latin typeface="Garamond" panose="02020404030301010803" pitchFamily="18" charset="0"/>
              </a:rPr>
              <a:t>s = sub-regions in the image</a:t>
            </a:r>
          </a:p>
          <a:p>
            <a:endParaRPr lang="en-US" dirty="0"/>
          </a:p>
        </p:txBody>
      </p:sp>
      <p:pic>
        <p:nvPicPr>
          <p:cNvPr id="4" name="Picture 3" descr="A picture containing photo, different, showing, outdoor&#10;&#10;Description automatically generated">
            <a:extLst>
              <a:ext uri="{FF2B5EF4-FFF2-40B4-BE49-F238E27FC236}">
                <a16:creationId xmlns:a16="http://schemas.microsoft.com/office/drawing/2014/main" id="{16F9AF6B-0E07-3C44-862B-3293A369C0E7}"/>
              </a:ext>
            </a:extLst>
          </p:cNvPr>
          <p:cNvPicPr>
            <a:picLocks noChangeAspect="1"/>
          </p:cNvPicPr>
          <p:nvPr/>
        </p:nvPicPr>
        <p:blipFill>
          <a:blip r:embed="rId2"/>
          <a:stretch>
            <a:fillRect/>
          </a:stretch>
        </p:blipFill>
        <p:spPr>
          <a:xfrm>
            <a:off x="6305796" y="2047241"/>
            <a:ext cx="4595751" cy="4000618"/>
          </a:xfrm>
          <a:prstGeom prst="rect">
            <a:avLst/>
          </a:prstGeom>
        </p:spPr>
      </p:pic>
    </p:spTree>
    <p:extLst>
      <p:ext uri="{BB962C8B-B14F-4D97-AF65-F5344CB8AC3E}">
        <p14:creationId xmlns:p14="http://schemas.microsoft.com/office/powerpoint/2010/main" val="138037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FB96-4AB0-8442-96B3-FA8267666519}"/>
              </a:ext>
            </a:extLst>
          </p:cNvPr>
          <p:cNvSpPr>
            <a:spLocks noGrp="1"/>
          </p:cNvSpPr>
          <p:nvPr>
            <p:ph type="title"/>
          </p:nvPr>
        </p:nvSpPr>
        <p:spPr/>
        <p:txBody>
          <a:bodyPr/>
          <a:lstStyle/>
          <a:p>
            <a:r>
              <a:rPr lang="en-US" dirty="0"/>
              <a:t>Text Encoder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05E401-024E-6E48-9DCC-7EBF8113CDB2}"/>
                  </a:ext>
                </a:extLst>
              </p:cNvPr>
              <p:cNvSpPr>
                <a:spLocks noGrp="1"/>
              </p:cNvSpPr>
              <p:nvPr>
                <p:ph idx="1"/>
              </p:nvPr>
            </p:nvSpPr>
            <p:spPr>
              <a:xfrm>
                <a:off x="1097280" y="2108201"/>
                <a:ext cx="4721629" cy="3760891"/>
              </a:xfrm>
            </p:spPr>
            <p:txBody>
              <a:bodyPr>
                <a:normAutofit/>
              </a:bodyPr>
              <a:lstStyle/>
              <a:p>
                <a:pPr marL="603250" indent="-457200">
                  <a:buFont typeface="+mj-lt"/>
                  <a:buAutoNum type="arabicPeriod"/>
                </a:pPr>
                <a:r>
                  <a:rPr lang="en-US" sz="2200" dirty="0">
                    <a:latin typeface="Garamond" panose="02020404030301010803" pitchFamily="18" charset="0"/>
                    <a:cs typeface="Times New Roman" panose="02020603050405020304" pitchFamily="18" charset="0"/>
                  </a:rPr>
                  <a:t>Text encoder is a Bidirectional LSTM.</a:t>
                </a:r>
              </a:p>
              <a:p>
                <a:pPr marL="603250" indent="-457200">
                  <a:buFont typeface="+mj-lt"/>
                  <a:buAutoNum type="arabicPeriod"/>
                </a:pPr>
                <a:r>
                  <a:rPr lang="en-US" sz="2200" dirty="0">
                    <a:latin typeface="Garamond" panose="02020404030301010803" pitchFamily="18" charset="0"/>
                    <a:cs typeface="Times New Roman" panose="02020603050405020304" pitchFamily="18" charset="0"/>
                  </a:rPr>
                  <a:t>Sentence feature: Final Hidden State</a:t>
                </a:r>
              </a:p>
              <a:p>
                <a:pPr marL="438658" lvl="1" indent="0">
                  <a:buNone/>
                </a:pPr>
                <a:r>
                  <a:rPr lang="en-US" sz="2200" dirty="0">
                    <a:latin typeface="Garamond" panose="02020404030301010803" pitchFamily="18" charset="0"/>
                  </a:rPr>
                  <a:t>	</a:t>
                </a:r>
                <a14:m>
                  <m:oMath xmlns:m="http://schemas.openxmlformats.org/officeDocument/2006/math">
                    <m:acc>
                      <m:accPr>
                        <m:chr m:val="̅"/>
                        <m:ctrlPr>
                          <a:rPr lang="en-US" sz="2200" i="1">
                            <a:latin typeface="Cambria Math" panose="02040503050406030204" pitchFamily="18" charset="0"/>
                          </a:rPr>
                        </m:ctrlPr>
                      </m:accPr>
                      <m:e>
                        <m:r>
                          <a:rPr lang="en-US" sz="2200">
                            <a:latin typeface="Cambria Math" panose="02040503050406030204" pitchFamily="18" charset="0"/>
                          </a:rPr>
                          <m:t>ⅇ</m:t>
                        </m:r>
                      </m:e>
                    </m:acc>
                    <m:r>
                      <a:rPr lang="en-US" sz="2200">
                        <a:latin typeface="Cambria Math" panose="02040503050406030204" pitchFamily="18" charset="0"/>
                      </a:rPr>
                      <m:t>∈</m:t>
                    </m:r>
                    <m:sSup>
                      <m:sSupPr>
                        <m:ctrlPr>
                          <a:rPr lang="en-US" sz="2200" i="1">
                            <a:latin typeface="Cambria Math" panose="02040503050406030204" pitchFamily="18" charset="0"/>
                          </a:rPr>
                        </m:ctrlPr>
                      </m:sSupPr>
                      <m:e>
                        <m:r>
                          <a:rPr lang="en-US" sz="2200">
                            <a:latin typeface="Cambria Math" panose="02040503050406030204" pitchFamily="18" charset="0"/>
                          </a:rPr>
                          <m:t>ℝ</m:t>
                        </m:r>
                      </m:e>
                      <m:sup>
                        <m:r>
                          <a:rPr lang="en-US" sz="2200" i="1">
                            <a:latin typeface="Cambria Math" panose="02040503050406030204" pitchFamily="18" charset="0"/>
                          </a:rPr>
                          <m:t>𝐷</m:t>
                        </m:r>
                      </m:sup>
                    </m:sSup>
                  </m:oMath>
                </a14:m>
                <a:endParaRPr lang="en-US" sz="2200" dirty="0">
                  <a:latin typeface="Garamond" panose="02020404030301010803" pitchFamily="18" charset="0"/>
                  <a:cs typeface="Times New Roman" panose="02020603050405020304" pitchFamily="18" charset="0"/>
                </a:endParaRPr>
              </a:p>
              <a:p>
                <a:pPr marL="603250" indent="-457200">
                  <a:buFont typeface="+mj-lt"/>
                  <a:buAutoNum type="arabicPeriod"/>
                </a:pPr>
                <a:r>
                  <a:rPr lang="en-US" sz="2200" dirty="0">
                    <a:latin typeface="Garamond" panose="02020404030301010803" pitchFamily="18" charset="0"/>
                    <a:cs typeface="Times New Roman" panose="02020603050405020304" pitchFamily="18" charset="0"/>
                  </a:rPr>
                  <a:t>Word feature: Hidden state from all the timesteps</a:t>
                </a:r>
              </a:p>
              <a:p>
                <a:pPr marL="146050" indent="0">
                  <a:buNone/>
                </a:pPr>
                <a:r>
                  <a:rPr lang="en-US" dirty="0">
                    <a:solidFill>
                      <a:schemeClr val="tx1">
                        <a:lumMod val="75000"/>
                        <a:lumOff val="25000"/>
                      </a:schemeClr>
                    </a:solidFill>
                  </a:rPr>
                  <a:t>	</a:t>
                </a:r>
                <a:r>
                  <a:rPr lang="en-US" sz="2200" dirty="0">
                    <a:solidFill>
                      <a:schemeClr val="tx1">
                        <a:lumMod val="75000"/>
                        <a:lumOff val="25000"/>
                      </a:schemeClr>
                    </a:solidFill>
                    <a:latin typeface="Garamond" panose="02020404030301010803" pitchFamily="18" charset="0"/>
                  </a:rPr>
                  <a:t>e </a:t>
                </a:r>
                <a14:m>
                  <m:oMath xmlns:m="http://schemas.openxmlformats.org/officeDocument/2006/math">
                    <m:r>
                      <a:rPr lang="en-US" sz="2200">
                        <a:solidFill>
                          <a:schemeClr val="tx1">
                            <a:lumMod val="75000"/>
                            <a:lumOff val="25000"/>
                          </a:schemeClr>
                        </a:solidFill>
                        <a:latin typeface="Cambria Math" panose="02040503050406030204" pitchFamily="18" charset="0"/>
                      </a:rPr>
                      <m:t>∈</m:t>
                    </m:r>
                    <m:sSup>
                      <m:sSupPr>
                        <m:ctrlPr>
                          <a:rPr lang="en-US" sz="2200" i="1">
                            <a:solidFill>
                              <a:schemeClr val="tx1">
                                <a:lumMod val="75000"/>
                                <a:lumOff val="25000"/>
                              </a:schemeClr>
                            </a:solidFill>
                            <a:latin typeface="Cambria Math" panose="02040503050406030204" pitchFamily="18" charset="0"/>
                          </a:rPr>
                        </m:ctrlPr>
                      </m:sSupPr>
                      <m:e>
                        <m:r>
                          <a:rPr lang="en-US" sz="2200">
                            <a:solidFill>
                              <a:schemeClr val="tx1">
                                <a:lumMod val="75000"/>
                                <a:lumOff val="25000"/>
                              </a:schemeClr>
                            </a:solidFill>
                            <a:latin typeface="Cambria Math" panose="02040503050406030204" pitchFamily="18" charset="0"/>
                          </a:rPr>
                          <m:t>ℝ</m:t>
                        </m:r>
                      </m:e>
                      <m:sup>
                        <m:r>
                          <a:rPr lang="en-US" sz="2200" i="1">
                            <a:solidFill>
                              <a:schemeClr val="tx1">
                                <a:lumMod val="75000"/>
                                <a:lumOff val="25000"/>
                              </a:schemeClr>
                            </a:solidFill>
                            <a:latin typeface="Cambria Math" panose="02040503050406030204" pitchFamily="18" charset="0"/>
                          </a:rPr>
                          <m:t>𝐷</m:t>
                        </m:r>
                        <m:r>
                          <a:rPr lang="en-US" sz="2200" i="1">
                            <a:solidFill>
                              <a:schemeClr val="tx1">
                                <a:lumMod val="75000"/>
                                <a:lumOff val="25000"/>
                              </a:schemeClr>
                            </a:solidFill>
                            <a:latin typeface="Cambria Math" panose="02040503050406030204" pitchFamily="18" charset="0"/>
                          </a:rPr>
                          <m:t> × </m:t>
                        </m:r>
                        <m:r>
                          <a:rPr lang="en-US" sz="2200" i="1">
                            <a:solidFill>
                              <a:schemeClr val="tx1">
                                <a:lumMod val="75000"/>
                                <a:lumOff val="25000"/>
                              </a:schemeClr>
                            </a:solidFill>
                            <a:latin typeface="Cambria Math" panose="02040503050406030204" pitchFamily="18" charset="0"/>
                          </a:rPr>
                          <m:t>𝑇</m:t>
                        </m:r>
                        <m:r>
                          <a:rPr lang="en-US" sz="2200" i="1">
                            <a:solidFill>
                              <a:schemeClr val="tx1">
                                <a:lumMod val="75000"/>
                                <a:lumOff val="25000"/>
                              </a:schemeClr>
                            </a:solidFill>
                            <a:latin typeface="Cambria Math" panose="02040503050406030204" pitchFamily="18" charset="0"/>
                          </a:rPr>
                          <m:t> </m:t>
                        </m:r>
                      </m:sup>
                    </m:sSup>
                  </m:oMath>
                </a14:m>
                <a:endParaRPr lang="en-US" sz="2200" dirty="0">
                  <a:latin typeface="Garamond" panose="02020404030301010803" pitchFamily="18" charset="0"/>
                  <a:cs typeface="Times New Roman" panose="02020603050405020304" pitchFamily="18" charset="0"/>
                </a:endParaRPr>
              </a:p>
              <a:p>
                <a:endParaRPr lang="en-US" dirty="0"/>
              </a:p>
            </p:txBody>
          </p:sp>
        </mc:Choice>
        <mc:Fallback>
          <p:sp>
            <p:nvSpPr>
              <p:cNvPr id="3" name="Content Placeholder 2">
                <a:extLst>
                  <a:ext uri="{FF2B5EF4-FFF2-40B4-BE49-F238E27FC236}">
                    <a16:creationId xmlns:a16="http://schemas.microsoft.com/office/drawing/2014/main" id="{8205E401-024E-6E48-9DCC-7EBF8113CDB2}"/>
                  </a:ext>
                </a:extLst>
              </p:cNvPr>
              <p:cNvSpPr>
                <a:spLocks noGrp="1" noRot="1" noChangeAspect="1" noMove="1" noResize="1" noEditPoints="1" noAdjustHandles="1" noChangeArrowheads="1" noChangeShapeType="1" noTextEdit="1"/>
              </p:cNvSpPr>
              <p:nvPr>
                <p:ph idx="1"/>
              </p:nvPr>
            </p:nvSpPr>
            <p:spPr>
              <a:xfrm>
                <a:off x="1097280" y="2108201"/>
                <a:ext cx="4721629" cy="3760891"/>
              </a:xfrm>
              <a:blipFill>
                <a:blip r:embed="rId2"/>
                <a:stretch>
                  <a:fillRect l="-268" t="-1010" r="-321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F4BAD013-7F9C-EE42-BDA2-ED1CA32FA9DB}"/>
              </a:ext>
            </a:extLst>
          </p:cNvPr>
          <p:cNvPicPr>
            <a:picLocks noChangeAspect="1"/>
          </p:cNvPicPr>
          <p:nvPr/>
        </p:nvPicPr>
        <p:blipFill rotWithShape="1">
          <a:blip r:embed="rId3"/>
          <a:srcRect l="84" t="17064" r="75650" b="-1"/>
          <a:stretch/>
        </p:blipFill>
        <p:spPr>
          <a:xfrm>
            <a:off x="7175786" y="1977572"/>
            <a:ext cx="2656983" cy="4077812"/>
          </a:xfrm>
          <a:prstGeom prst="rect">
            <a:avLst/>
          </a:prstGeom>
        </p:spPr>
      </p:pic>
    </p:spTree>
    <p:extLst>
      <p:ext uri="{BB962C8B-B14F-4D97-AF65-F5344CB8AC3E}">
        <p14:creationId xmlns:p14="http://schemas.microsoft.com/office/powerpoint/2010/main" val="891319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69926-2207-A04E-B5DE-1F4817956DA4}"/>
              </a:ext>
            </a:extLst>
          </p:cNvPr>
          <p:cNvSpPr>
            <a:spLocks noGrp="1"/>
          </p:cNvSpPr>
          <p:nvPr>
            <p:ph type="title"/>
          </p:nvPr>
        </p:nvSpPr>
        <p:spPr/>
        <p:txBody>
          <a:bodyPr/>
          <a:lstStyle/>
          <a:p>
            <a:r>
              <a:rPr lang="en-US" dirty="0"/>
              <a:t>Conditional Augmentation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C948D4-C1CA-5D41-BF5B-77E3ED0E52C6}"/>
                  </a:ext>
                </a:extLst>
              </p:cNvPr>
              <p:cNvSpPr>
                <a:spLocks noGrp="1"/>
              </p:cNvSpPr>
              <p:nvPr>
                <p:ph idx="1"/>
              </p:nvPr>
            </p:nvSpPr>
            <p:spPr>
              <a:xfrm>
                <a:off x="1097279" y="2108201"/>
                <a:ext cx="6384175" cy="3760891"/>
              </a:xfrm>
            </p:spPr>
            <p:txBody>
              <a:bodyPr>
                <a:normAutofit fontScale="92500" lnSpcReduction="20000"/>
              </a:bodyPr>
              <a:lstStyle/>
              <a:p>
                <a:pPr marL="146050" indent="0">
                  <a:buNone/>
                </a:pPr>
                <a:r>
                  <a:rPr lang="en-US" dirty="0">
                    <a:latin typeface="Garamond" panose="02020404030301010803" pitchFamily="18" charset="0"/>
                    <a:cs typeface="Times New Roman" panose="02020603050405020304" pitchFamily="18" charset="0"/>
                  </a:rPr>
                  <a:t>Randomly sample latent distribution from Gaussian distribution</a:t>
                </a:r>
              </a:p>
              <a:p>
                <a:pPr marL="146050" indent="0">
                  <a:buNone/>
                </a:pPr>
                <a:endParaRPr lang="en-US" dirty="0">
                  <a:latin typeface="Garamond" panose="02020404030301010803" pitchFamily="18" charset="0"/>
                  <a:cs typeface="Times New Roman" panose="02020603050405020304" pitchFamily="18" charset="0"/>
                </a:endParaRPr>
              </a:p>
              <a:p>
                <a:pPr marL="146050" indent="0">
                  <a:buNone/>
                </a:pPr>
                <a:r>
                  <a:rPr lang="en-US" dirty="0">
                    <a:latin typeface="Garamond" panose="02020404030301010803" pitchFamily="18" charset="0"/>
                    <a:cs typeface="Times New Roman" panose="02020603050405020304" pitchFamily="18" charset="0"/>
                  </a:rPr>
                  <a:t>Here we divide into </a:t>
                </a:r>
                <a14:m>
                  <m:oMath xmlns:m="http://schemas.openxmlformats.org/officeDocument/2006/math">
                    <m:r>
                      <a:rPr lang="en-US" b="0" i="1" smtClean="0">
                        <a:latin typeface="Cambria Math" panose="02040503050406030204" pitchFamily="18" charset="0"/>
                      </a:rPr>
                      <m:t>µ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dirty="0" smtClean="0">
                        <a:latin typeface="Cambria Math" panose="02040503050406030204" pitchFamily="18" charset="0"/>
                      </a:rPr>
                      <m:t>𝜎</m:t>
                    </m:r>
                  </m:oMath>
                </a14:m>
                <a:r>
                  <a:rPr lang="en-US" dirty="0">
                    <a:latin typeface="Garamond" panose="02020404030301010803" pitchFamily="18" charset="0"/>
                    <a:cs typeface="Times New Roman" panose="02020603050405020304" pitchFamily="18" charset="0"/>
                  </a:rPr>
                  <a:t> </a:t>
                </a:r>
              </a:p>
              <a:p>
                <a:pPr marL="146050" indent="0">
                  <a:buNone/>
                </a:pPr>
                <a:r>
                  <a:rPr lang="en-US" dirty="0">
                    <a:latin typeface="Garamond" panose="02020404030301010803" pitchFamily="18" charset="0"/>
                    <a:cs typeface="Times New Roman" panose="02020603050405020304" pitchFamily="18" charset="0"/>
                  </a:rPr>
                  <a:t>And c = </a:t>
                </a:r>
                <a14:m>
                  <m:oMath xmlns:m="http://schemas.openxmlformats.org/officeDocument/2006/math">
                    <m:r>
                      <a:rPr lang="en-US" b="0" i="1" smtClean="0">
                        <a:latin typeface="Cambria Math" panose="02040503050406030204" pitchFamily="18" charset="0"/>
                      </a:rPr>
                      <m:t>µ</m:t>
                    </m:r>
                  </m:oMath>
                </a14:m>
                <a:r>
                  <a:rPr lang="en-US" dirty="0">
                    <a:latin typeface="Garamond" panose="02020404030301010803" pitchFamily="18" charset="0"/>
                    <a:cs typeface="Times New Roman" panose="02020603050405020304" pitchFamily="18" charset="0"/>
                  </a:rPr>
                  <a:t> +</a:t>
                </a:r>
                <a14:m>
                  <m:oMath xmlns:m="http://schemas.openxmlformats.org/officeDocument/2006/math">
                    <m:r>
                      <a:rPr lang="en-US" b="0" i="1" dirty="0" smtClean="0">
                        <a:latin typeface="Cambria Math" panose="02040503050406030204" pitchFamily="18" charset="0"/>
                      </a:rPr>
                      <m:t>𝜎</m:t>
                    </m:r>
                  </m:oMath>
                </a14:m>
                <a:r>
                  <a:rPr lang="en-US" dirty="0">
                    <a:latin typeface="Garamond" panose="02020404030301010803" pitchFamily="18" charset="0"/>
                    <a:cs typeface="Times New Roman" panose="02020603050405020304" pitchFamily="18" charset="0"/>
                  </a:rPr>
                  <a:t> * </a:t>
                </a:r>
                <a14:m>
                  <m:oMath xmlns:m="http://schemas.openxmlformats.org/officeDocument/2006/math">
                    <m:r>
                      <a:rPr lang="en-US" b="0" i="1" dirty="0" smtClean="0">
                        <a:latin typeface="Cambria Math" panose="02040503050406030204" pitchFamily="18" charset="0"/>
                      </a:rPr>
                      <m:t>𝜀</m:t>
                    </m:r>
                  </m:oMath>
                </a14:m>
                <a:r>
                  <a:rPr lang="en-US" dirty="0">
                    <a:latin typeface="Garamond" panose="02020404030301010803" pitchFamily="18" charset="0"/>
                    <a:cs typeface="Times New Roman" panose="02020603050405020304" pitchFamily="18" charset="0"/>
                  </a:rPr>
                  <a:t>, </a:t>
                </a:r>
                <a14:m>
                  <m:oMath xmlns:m="http://schemas.openxmlformats.org/officeDocument/2006/math">
                    <m:r>
                      <a:rPr lang="en-US" b="0" i="1" dirty="0" smtClean="0">
                        <a:latin typeface="Cambria Math" panose="02040503050406030204" pitchFamily="18" charset="0"/>
                      </a:rPr>
                      <m:t>𝜀</m:t>
                    </m:r>
                    <m:r>
                      <a:rPr lang="en-US" b="0" dirty="0" smtClean="0">
                        <a:latin typeface="Cambria Math" panose="02040503050406030204" pitchFamily="18" charset="0"/>
                        <a:ea typeface="Cambria Math" panose="02040503050406030204" pitchFamily="18" charset="0"/>
                      </a:rPr>
                      <m:t>~</m:t>
                    </m:r>
                  </m:oMath>
                </a14:m>
                <a:r>
                  <a:rPr lang="en-US" dirty="0">
                    <a:latin typeface="Garamond" panose="02020404030301010803" pitchFamily="18" charset="0"/>
                    <a:cs typeface="Times New Roman" panose="02020603050405020304" pitchFamily="18" charset="0"/>
                  </a:rPr>
                  <a:t> N(0,1)</a:t>
                </a:r>
              </a:p>
              <a:p>
                <a:pPr marL="146050" indent="0">
                  <a:buNone/>
                </a:pPr>
                <a:endParaRPr lang="en-US" dirty="0">
                  <a:latin typeface="Garamond" panose="02020404030301010803" pitchFamily="18" charset="0"/>
                  <a:cs typeface="Times New Roman" panose="02020603050405020304" pitchFamily="18" charset="0"/>
                </a:endParaRPr>
              </a:p>
              <a:p>
                <a:pPr marL="146050" indent="0">
                  <a:buNone/>
                </a:pPr>
                <a:r>
                  <a:rPr lang="en-US" dirty="0">
                    <a:latin typeface="Garamond" panose="02020404030301010803" pitchFamily="18" charset="0"/>
                    <a:cs typeface="Times New Roman" panose="02020603050405020304" pitchFamily="18" charset="0"/>
                  </a:rPr>
                  <a:t>This causes higher variation In image even if it is the same image</a:t>
                </a:r>
              </a:p>
              <a:p>
                <a:pPr marL="146050" indent="0">
                  <a:buNone/>
                </a:pPr>
                <a:r>
                  <a:rPr lang="en-US" dirty="0">
                    <a:latin typeface="Garamond" panose="02020404030301010803" pitchFamily="18" charset="0"/>
                    <a:cs typeface="Times New Roman" panose="02020603050405020304" pitchFamily="18" charset="0"/>
                  </a:rPr>
                  <a:t>Z is the random noise vector that varies between 0 and 1</a:t>
                </a:r>
              </a:p>
              <a:p>
                <a:endParaRPr lang="en-US" dirty="0"/>
              </a:p>
            </p:txBody>
          </p:sp>
        </mc:Choice>
        <mc:Fallback xmlns="">
          <p:sp>
            <p:nvSpPr>
              <p:cNvPr id="3" name="Content Placeholder 2">
                <a:extLst>
                  <a:ext uri="{FF2B5EF4-FFF2-40B4-BE49-F238E27FC236}">
                    <a16:creationId xmlns:a16="http://schemas.microsoft.com/office/drawing/2014/main" id="{5EC948D4-C1CA-5D41-BF5B-77E3ED0E52C6}"/>
                  </a:ext>
                </a:extLst>
              </p:cNvPr>
              <p:cNvSpPr>
                <a:spLocks noGrp="1" noRot="1" noChangeAspect="1" noMove="1" noResize="1" noEditPoints="1" noAdjustHandles="1" noChangeArrowheads="1" noChangeShapeType="1" noTextEdit="1"/>
              </p:cNvSpPr>
              <p:nvPr>
                <p:ph idx="1"/>
              </p:nvPr>
            </p:nvSpPr>
            <p:spPr>
              <a:xfrm>
                <a:off x="1097279" y="2108201"/>
                <a:ext cx="6384175" cy="3760891"/>
              </a:xfrm>
              <a:blipFill>
                <a:blip r:embed="rId2"/>
                <a:stretch>
                  <a:fillRect l="-198" t="-2357" r="-992"/>
                </a:stretch>
              </a:blipFill>
            </p:spPr>
            <p:txBody>
              <a:bodyPr/>
              <a:lstStyle/>
              <a:p>
                <a:r>
                  <a:rPr lang="en-US">
                    <a:noFill/>
                  </a:rPr>
                  <a:t> </a:t>
                </a:r>
              </a:p>
            </p:txBody>
          </p:sp>
        </mc:Fallback>
      </mc:AlternateContent>
      <p:pic>
        <p:nvPicPr>
          <p:cNvPr id="4" name="Google Shape;160;p17">
            <a:extLst>
              <a:ext uri="{FF2B5EF4-FFF2-40B4-BE49-F238E27FC236}">
                <a16:creationId xmlns:a16="http://schemas.microsoft.com/office/drawing/2014/main" id="{8DD3D807-FD2E-3240-81CE-1AD43952182A}"/>
              </a:ext>
            </a:extLst>
          </p:cNvPr>
          <p:cNvPicPr preferRelativeResize="0"/>
          <p:nvPr/>
        </p:nvPicPr>
        <p:blipFill rotWithShape="1">
          <a:blip r:embed="rId3">
            <a:alphaModFix/>
          </a:blip>
          <a:srcRect l="18176" t="36060" r="71599" b="38213"/>
          <a:stretch/>
        </p:blipFill>
        <p:spPr>
          <a:xfrm>
            <a:off x="7995182" y="2495383"/>
            <a:ext cx="2265097" cy="2242872"/>
          </a:xfrm>
          <a:prstGeom prst="rect">
            <a:avLst/>
          </a:prstGeom>
          <a:noFill/>
          <a:ln>
            <a:noFill/>
          </a:ln>
        </p:spPr>
      </p:pic>
    </p:spTree>
    <p:extLst>
      <p:ext uri="{BB962C8B-B14F-4D97-AF65-F5344CB8AC3E}">
        <p14:creationId xmlns:p14="http://schemas.microsoft.com/office/powerpoint/2010/main" val="4048415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3337-5D35-D541-B8F1-EE05FED404D5}"/>
              </a:ext>
            </a:extLst>
          </p:cNvPr>
          <p:cNvSpPr>
            <a:spLocks noGrp="1"/>
          </p:cNvSpPr>
          <p:nvPr>
            <p:ph type="title"/>
          </p:nvPr>
        </p:nvSpPr>
        <p:spPr/>
        <p:txBody>
          <a:bodyPr/>
          <a:lstStyle/>
          <a:p>
            <a:r>
              <a:rPr lang="en-US" dirty="0"/>
              <a:t>Generators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A41647-C5AA-1B46-AFE2-D6808F60B23A}"/>
                  </a:ext>
                </a:extLst>
              </p:cNvPr>
              <p:cNvSpPr>
                <a:spLocks noGrp="1"/>
              </p:cNvSpPr>
              <p:nvPr>
                <p:ph idx="1"/>
              </p:nvPr>
            </p:nvSpPr>
            <p:spPr>
              <a:xfrm>
                <a:off x="1097280" y="2108201"/>
                <a:ext cx="5576652" cy="3760891"/>
              </a:xfrm>
            </p:spPr>
            <p:txBody>
              <a:bodyPr/>
              <a:lstStyle/>
              <a:p>
                <a:pPr marL="146050" indent="0">
                  <a:buNone/>
                </a:pPr>
                <a:r>
                  <a:rPr lang="en-US" sz="2200" dirty="0">
                    <a:latin typeface="Garamond" panose="02020404030301010803" pitchFamily="18" charset="0"/>
                    <a:cs typeface="Times New Roman" panose="02020603050405020304" pitchFamily="18" charset="0"/>
                  </a:rPr>
                  <a:t>Generator F</a:t>
                </a:r>
                <a:r>
                  <a:rPr lang="en-US" sz="2200" baseline="-25000" dirty="0">
                    <a:latin typeface="Garamond" panose="02020404030301010803" pitchFamily="18" charset="0"/>
                    <a:cs typeface="Times New Roman" panose="02020603050405020304" pitchFamily="18" charset="0"/>
                  </a:rPr>
                  <a:t>0</a:t>
                </a:r>
                <a:r>
                  <a:rPr lang="en-US" sz="2200" dirty="0">
                    <a:latin typeface="Garamond" panose="02020404030301010803" pitchFamily="18" charset="0"/>
                    <a:cs typeface="Times New Roman" panose="02020603050405020304" pitchFamily="18" charset="0"/>
                  </a:rPr>
                  <a:t> :</a:t>
                </a:r>
              </a:p>
              <a:p>
                <a:pPr marL="146050" indent="0">
                  <a:buNone/>
                </a:pPr>
                <a:r>
                  <a:rPr lang="en-US" sz="2200" dirty="0">
                    <a:latin typeface="Garamond" panose="02020404030301010803" pitchFamily="18" charset="0"/>
                    <a:cs typeface="Times New Roman" panose="02020603050405020304" pitchFamily="18" charset="0"/>
                  </a:rPr>
                  <a:t>Responsible for up-sampling</a:t>
                </a:r>
              </a:p>
              <a:p>
                <a:pPr marL="146050" indent="0">
                  <a:buNone/>
                </a:pPr>
                <a:endParaRPr lang="en-US" sz="2200" i="1" dirty="0">
                  <a:latin typeface="Garamond" panose="02020404030301010803" pitchFamily="18" charset="0"/>
                  <a:cs typeface="Times New Roman" panose="02020603050405020304" pitchFamily="18" charset="0"/>
                </a:endParaRPr>
              </a:p>
              <a:p>
                <a:pPr marL="14605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0</m:t>
                        </m:r>
                      </m:sub>
                    </m:sSub>
                  </m:oMath>
                </a14:m>
                <a:r>
                  <a:rPr lang="en-US" sz="2200" i="1" dirty="0">
                    <a:latin typeface="Garamond" panose="02020404030301010803" pitchFamily="18" charset="0"/>
                    <a:cs typeface="Times New Roman" panose="02020603050405020304" pitchFamily="18" charset="0"/>
                  </a:rPr>
                  <a:t> </a:t>
                </a:r>
                <a:r>
                  <a:rPr lang="en-US" sz="2200" dirty="0">
                    <a:latin typeface="Garamond" panose="02020404030301010803" pitchFamily="18" charset="0"/>
                    <a:cs typeface="Times New Roman" panose="02020603050405020304" pitchFamily="18" charset="0"/>
                  </a:rPr>
                  <a:t>=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𝐹</m:t>
                        </m:r>
                      </m:e>
                      <m:sub>
                        <m:r>
                          <a:rPr lang="en-US" sz="2200" i="1">
                            <a:latin typeface="Cambria Math" panose="02040503050406030204" pitchFamily="18" charset="0"/>
                          </a:rPr>
                          <m:t>0</m:t>
                        </m:r>
                      </m:sub>
                    </m:sSub>
                  </m:oMath>
                </a14:m>
                <a:r>
                  <a:rPr lang="en-US" sz="2200" dirty="0">
                    <a:latin typeface="Garamond" panose="02020404030301010803" pitchFamily="18" charset="0"/>
                    <a:cs typeface="Times New Roman" panose="02020603050405020304" pitchFamily="18" charset="0"/>
                  </a:rPr>
                  <a:t> (</a:t>
                </a:r>
                <a14:m>
                  <m:oMath xmlns:m="http://schemas.openxmlformats.org/officeDocument/2006/math">
                    <m:r>
                      <m:rPr>
                        <m:nor/>
                      </m:rPr>
                      <a:rPr lang="en-US" sz="2200" dirty="0">
                        <a:latin typeface="Garamond" panose="02020404030301010803" pitchFamily="18" charset="0"/>
                        <a:cs typeface="Times New Roman" panose="02020603050405020304" pitchFamily="18" charset="0"/>
                      </a:rPr>
                      <m:t>z</m:t>
                    </m:r>
                  </m:oMath>
                </a14:m>
                <a:r>
                  <a:rPr lang="en-US" sz="2200" dirty="0">
                    <a:latin typeface="Garamond" panose="02020404030301010803" pitchFamily="18" charset="0"/>
                    <a:cs typeface="Times New Roman" panose="02020603050405020304" pitchFamily="18" charset="0"/>
                  </a:rPr>
                  <a:t>,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𝐹</m:t>
                        </m:r>
                      </m:e>
                      <m:sup>
                        <m:r>
                          <a:rPr lang="en-US" sz="2200" i="1">
                            <a:latin typeface="Cambria Math" panose="02040503050406030204" pitchFamily="18" charset="0"/>
                          </a:rPr>
                          <m:t>𝑐𝑎</m:t>
                        </m:r>
                      </m:sup>
                    </m:sSup>
                  </m:oMath>
                </a14:m>
                <a:r>
                  <a:rPr lang="en-US" sz="2200" dirty="0">
                    <a:latin typeface="Garamond" panose="02020404030301010803" pitchFamily="18" charset="0"/>
                    <a:cs typeface="Times New Roman" panose="02020603050405020304" pitchFamily="18" charset="0"/>
                  </a:rPr>
                  <a:t>(</a:t>
                </a:r>
                <a14:m>
                  <m:oMath xmlns:m="http://schemas.openxmlformats.org/officeDocument/2006/math">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𝑒</m:t>
                        </m:r>
                      </m:e>
                    </m:acc>
                  </m:oMath>
                </a14:m>
                <a:r>
                  <a:rPr lang="en-US" sz="2200" dirty="0">
                    <a:latin typeface="Garamond" panose="02020404030301010803" pitchFamily="18" charset="0"/>
                    <a:cs typeface="Times New Roman" panose="02020603050405020304" pitchFamily="18" charset="0"/>
                  </a:rPr>
                  <a:t>)) ,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0</m:t>
                        </m:r>
                      </m:sub>
                    </m:sSub>
                  </m:oMath>
                </a14:m>
                <a:r>
                  <a:rPr lang="en-US" sz="2200" dirty="0">
                    <a:latin typeface="Garamond" panose="02020404030301010803" pitchFamily="18" charset="0"/>
                    <a:cs typeface="Times New Roman" panose="02020603050405020304" pitchFamily="18" charset="0"/>
                  </a:rPr>
                  <a:t> represents the context vector.</a:t>
                </a:r>
              </a:p>
              <a:p>
                <a:pPr marL="146050" indent="0">
                  <a:buNone/>
                </a:pPr>
                <a:r>
                  <a:rPr lang="en-US" sz="2200" dirty="0">
                    <a:latin typeface="Garamond" panose="02020404030301010803" pitchFamily="18" charset="0"/>
                    <a:cs typeface="Times New Roman" panose="02020603050405020304" pitchFamily="18" charset="0"/>
                  </a:rPr>
                  <a:t>Upsampling is done using nearest neighbor interpolation and the scale is 2</a:t>
                </a:r>
              </a:p>
              <a:p>
                <a:endParaRPr lang="en-US" dirty="0"/>
              </a:p>
            </p:txBody>
          </p:sp>
        </mc:Choice>
        <mc:Fallback>
          <p:sp>
            <p:nvSpPr>
              <p:cNvPr id="3" name="Content Placeholder 2">
                <a:extLst>
                  <a:ext uri="{FF2B5EF4-FFF2-40B4-BE49-F238E27FC236}">
                    <a16:creationId xmlns:a16="http://schemas.microsoft.com/office/drawing/2014/main" id="{BEA41647-C5AA-1B46-AFE2-D6808F60B23A}"/>
                  </a:ext>
                </a:extLst>
              </p:cNvPr>
              <p:cNvSpPr>
                <a:spLocks noGrp="1" noRot="1" noChangeAspect="1" noMove="1" noResize="1" noEditPoints="1" noAdjustHandles="1" noChangeArrowheads="1" noChangeShapeType="1" noTextEdit="1"/>
              </p:cNvSpPr>
              <p:nvPr>
                <p:ph idx="1"/>
              </p:nvPr>
            </p:nvSpPr>
            <p:spPr>
              <a:xfrm>
                <a:off x="1097280" y="2108201"/>
                <a:ext cx="5576652" cy="3760891"/>
              </a:xfrm>
              <a:blipFill>
                <a:blip r:embed="rId2"/>
                <a:stretch>
                  <a:fillRect l="-227" t="-1010"/>
                </a:stretch>
              </a:blipFill>
            </p:spPr>
            <p:txBody>
              <a:bodyPr/>
              <a:lstStyle/>
              <a:p>
                <a:r>
                  <a:rPr lang="en-US">
                    <a:noFill/>
                  </a:rPr>
                  <a:t> </a:t>
                </a:r>
              </a:p>
            </p:txBody>
          </p:sp>
        </mc:Fallback>
      </mc:AlternateContent>
      <p:pic>
        <p:nvPicPr>
          <p:cNvPr id="4" name="Google Shape;160;p17">
            <a:extLst>
              <a:ext uri="{FF2B5EF4-FFF2-40B4-BE49-F238E27FC236}">
                <a16:creationId xmlns:a16="http://schemas.microsoft.com/office/drawing/2014/main" id="{7A7041F4-1629-F44D-A009-9ED5E3BE0072}"/>
              </a:ext>
            </a:extLst>
          </p:cNvPr>
          <p:cNvPicPr preferRelativeResize="0"/>
          <p:nvPr/>
        </p:nvPicPr>
        <p:blipFill rotWithShape="1">
          <a:blip r:embed="rId3">
            <a:alphaModFix/>
          </a:blip>
          <a:srcRect l="29632" t="33740" r="57588" b="35893"/>
          <a:stretch/>
        </p:blipFill>
        <p:spPr>
          <a:xfrm>
            <a:off x="8090185" y="1946811"/>
            <a:ext cx="2003841" cy="1877044"/>
          </a:xfrm>
          <a:prstGeom prst="rect">
            <a:avLst/>
          </a:prstGeom>
          <a:noFill/>
          <a:ln>
            <a:noFill/>
          </a:ln>
        </p:spPr>
      </p:pic>
      <p:sp>
        <p:nvSpPr>
          <p:cNvPr id="5" name="Rectangle 4">
            <a:extLst>
              <a:ext uri="{FF2B5EF4-FFF2-40B4-BE49-F238E27FC236}">
                <a16:creationId xmlns:a16="http://schemas.microsoft.com/office/drawing/2014/main" id="{11B352F9-78A9-074D-90CE-E6CBE0BFF468}"/>
              </a:ext>
            </a:extLst>
          </p:cNvPr>
          <p:cNvSpPr/>
          <p:nvPr/>
        </p:nvSpPr>
        <p:spPr>
          <a:xfrm>
            <a:off x="7470468" y="4840392"/>
            <a:ext cx="235743" cy="1028700"/>
          </a:xfrm>
          <a:prstGeom prst="rect">
            <a:avLst/>
          </a:prstGeom>
          <a:solidFill>
            <a:srgbClr val="01ADA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34C6655-26D0-804C-A23A-F6753BA9BC69}"/>
              </a:ext>
            </a:extLst>
          </p:cNvPr>
          <p:cNvSpPr/>
          <p:nvPr/>
        </p:nvSpPr>
        <p:spPr>
          <a:xfrm>
            <a:off x="8974233" y="4840392"/>
            <a:ext cx="235743" cy="10287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a:extLst>
              <a:ext uri="{FF2B5EF4-FFF2-40B4-BE49-F238E27FC236}">
                <a16:creationId xmlns:a16="http://schemas.microsoft.com/office/drawing/2014/main" id="{8A48A3CE-2A84-824F-A75C-DD0EAC433AB4}"/>
              </a:ext>
            </a:extLst>
          </p:cNvPr>
          <p:cNvSpPr/>
          <p:nvPr/>
        </p:nvSpPr>
        <p:spPr>
          <a:xfrm>
            <a:off x="10388680" y="4840392"/>
            <a:ext cx="235743" cy="1028700"/>
          </a:xfrm>
          <a:prstGeom prst="rect">
            <a:avLst/>
          </a:prstGeom>
          <a:solidFill>
            <a:srgbClr val="BF11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F11C3"/>
              </a:solidFill>
            </a:endParaRPr>
          </a:p>
        </p:txBody>
      </p:sp>
      <p:sp>
        <p:nvSpPr>
          <p:cNvPr id="8" name="TextBox 7">
            <a:extLst>
              <a:ext uri="{FF2B5EF4-FFF2-40B4-BE49-F238E27FC236}">
                <a16:creationId xmlns:a16="http://schemas.microsoft.com/office/drawing/2014/main" id="{A3F3FB93-4275-5348-BEE7-8CA255AE3EC9}"/>
              </a:ext>
            </a:extLst>
          </p:cNvPr>
          <p:cNvSpPr txBox="1"/>
          <p:nvPr/>
        </p:nvSpPr>
        <p:spPr>
          <a:xfrm>
            <a:off x="7250468" y="4344390"/>
            <a:ext cx="1062630" cy="369332"/>
          </a:xfrm>
          <a:prstGeom prst="rect">
            <a:avLst/>
          </a:prstGeom>
          <a:noFill/>
        </p:spPr>
        <p:txBody>
          <a:bodyPr wrap="square" rtlCol="0">
            <a:spAutoFit/>
          </a:bodyPr>
          <a:lstStyle/>
          <a:p>
            <a:r>
              <a:rPr lang="en-US" dirty="0">
                <a:solidFill>
                  <a:schemeClr val="tx1">
                    <a:lumMod val="75000"/>
                    <a:lumOff val="25000"/>
                  </a:schemeClr>
                </a:solidFill>
              </a:rPr>
              <a:t>Residual</a:t>
            </a:r>
          </a:p>
        </p:txBody>
      </p:sp>
      <p:sp>
        <p:nvSpPr>
          <p:cNvPr id="9" name="TextBox 8">
            <a:extLst>
              <a:ext uri="{FF2B5EF4-FFF2-40B4-BE49-F238E27FC236}">
                <a16:creationId xmlns:a16="http://schemas.microsoft.com/office/drawing/2014/main" id="{D56E4FF5-F316-C749-A7CD-EF408ED8AC94}"/>
              </a:ext>
            </a:extLst>
          </p:cNvPr>
          <p:cNvSpPr txBox="1"/>
          <p:nvPr/>
        </p:nvSpPr>
        <p:spPr>
          <a:xfrm>
            <a:off x="8796874" y="4344390"/>
            <a:ext cx="545598" cy="369332"/>
          </a:xfrm>
          <a:prstGeom prst="rect">
            <a:avLst/>
          </a:prstGeom>
          <a:noFill/>
        </p:spPr>
        <p:txBody>
          <a:bodyPr wrap="square" rtlCol="0">
            <a:spAutoFit/>
          </a:bodyPr>
          <a:lstStyle/>
          <a:p>
            <a:r>
              <a:rPr lang="en-US" dirty="0">
                <a:solidFill>
                  <a:schemeClr val="tx1">
                    <a:lumMod val="75000"/>
                    <a:lumOff val="25000"/>
                  </a:schemeClr>
                </a:solidFill>
              </a:rPr>
              <a:t>FC</a:t>
            </a:r>
          </a:p>
        </p:txBody>
      </p:sp>
      <p:sp>
        <p:nvSpPr>
          <p:cNvPr id="10" name="TextBox 9">
            <a:extLst>
              <a:ext uri="{FF2B5EF4-FFF2-40B4-BE49-F238E27FC236}">
                <a16:creationId xmlns:a16="http://schemas.microsoft.com/office/drawing/2014/main" id="{6DBBAEEB-8320-7C42-83D7-4D6FE606AA89}"/>
              </a:ext>
            </a:extLst>
          </p:cNvPr>
          <p:cNvSpPr txBox="1"/>
          <p:nvPr/>
        </p:nvSpPr>
        <p:spPr>
          <a:xfrm>
            <a:off x="9784485" y="4342842"/>
            <a:ext cx="1371195" cy="369332"/>
          </a:xfrm>
          <a:prstGeom prst="rect">
            <a:avLst/>
          </a:prstGeom>
          <a:noFill/>
        </p:spPr>
        <p:txBody>
          <a:bodyPr wrap="square" rtlCol="0">
            <a:spAutoFit/>
          </a:bodyPr>
          <a:lstStyle/>
          <a:p>
            <a:r>
              <a:rPr lang="en-US" dirty="0">
                <a:solidFill>
                  <a:schemeClr val="tx1">
                    <a:lumMod val="75000"/>
                    <a:lumOff val="25000"/>
                  </a:schemeClr>
                </a:solidFill>
              </a:rPr>
              <a:t>Upsampling</a:t>
            </a:r>
          </a:p>
        </p:txBody>
      </p:sp>
    </p:spTree>
    <p:extLst>
      <p:ext uri="{BB962C8B-B14F-4D97-AF65-F5344CB8AC3E}">
        <p14:creationId xmlns:p14="http://schemas.microsoft.com/office/powerpoint/2010/main" val="336297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8AF6-4F95-9F46-8225-2D7A1F6BC977}"/>
              </a:ext>
            </a:extLst>
          </p:cNvPr>
          <p:cNvSpPr>
            <a:spLocks noGrp="1"/>
          </p:cNvSpPr>
          <p:nvPr>
            <p:ph type="title"/>
          </p:nvPr>
        </p:nvSpPr>
        <p:spPr/>
        <p:txBody>
          <a:bodyPr/>
          <a:lstStyle/>
          <a:p>
            <a:r>
              <a:rPr lang="en-US" dirty="0"/>
              <a:t>Project Agenda</a:t>
            </a:r>
          </a:p>
        </p:txBody>
      </p:sp>
      <p:sp>
        <p:nvSpPr>
          <p:cNvPr id="4" name="Content Placeholder 3">
            <a:extLst>
              <a:ext uri="{FF2B5EF4-FFF2-40B4-BE49-F238E27FC236}">
                <a16:creationId xmlns:a16="http://schemas.microsoft.com/office/drawing/2014/main" id="{2390BB45-2F3B-8747-96D7-C2D6F60CC936}"/>
              </a:ext>
            </a:extLst>
          </p:cNvPr>
          <p:cNvSpPr>
            <a:spLocks noGrp="1"/>
          </p:cNvSpPr>
          <p:nvPr>
            <p:ph idx="1"/>
          </p:nvPr>
        </p:nvSpPr>
        <p:spPr>
          <a:xfrm>
            <a:off x="1097280" y="2058926"/>
            <a:ext cx="10058400" cy="3760891"/>
          </a:xfrm>
        </p:spPr>
        <p:txBody>
          <a:bodyPr>
            <a:noAutofit/>
          </a:bodyPr>
          <a:lstStyle/>
          <a:p>
            <a:pPr marL="488950" indent="-342900">
              <a:spcBef>
                <a:spcPts val="100"/>
              </a:spcBef>
              <a:spcAft>
                <a:spcPts val="100"/>
              </a:spcAft>
              <a:buFont typeface="+mj-lt"/>
              <a:buAutoNum type="arabicPeriod"/>
            </a:pPr>
            <a:r>
              <a:rPr lang="en-US" sz="2200" dirty="0"/>
              <a:t>Problem Statement</a:t>
            </a:r>
          </a:p>
          <a:p>
            <a:pPr marL="488950" indent="-342900">
              <a:spcBef>
                <a:spcPts val="100"/>
              </a:spcBef>
              <a:spcAft>
                <a:spcPts val="100"/>
              </a:spcAft>
              <a:buFont typeface="+mj-lt"/>
              <a:buAutoNum type="arabicPeriod"/>
            </a:pPr>
            <a:r>
              <a:rPr lang="en-US" sz="2200" dirty="0"/>
              <a:t>Dataset</a:t>
            </a:r>
          </a:p>
          <a:p>
            <a:pPr marL="488950" indent="-342900">
              <a:spcBef>
                <a:spcPts val="100"/>
              </a:spcBef>
              <a:spcAft>
                <a:spcPts val="100"/>
              </a:spcAft>
              <a:buFont typeface="+mj-lt"/>
              <a:buAutoNum type="arabicPeriod"/>
            </a:pPr>
            <a:r>
              <a:rPr lang="en-US" sz="2200" dirty="0"/>
              <a:t>Literature Review of related work</a:t>
            </a:r>
          </a:p>
          <a:p>
            <a:pPr marL="488950" indent="-342900">
              <a:spcBef>
                <a:spcPts val="100"/>
              </a:spcBef>
              <a:spcAft>
                <a:spcPts val="100"/>
              </a:spcAft>
              <a:buFont typeface="+mj-lt"/>
              <a:buAutoNum type="arabicPeriod"/>
            </a:pPr>
            <a:r>
              <a:rPr lang="en-US" sz="2200" dirty="0"/>
              <a:t>Architecture</a:t>
            </a:r>
          </a:p>
          <a:p>
            <a:pPr marL="488950" indent="-342900">
              <a:spcBef>
                <a:spcPts val="100"/>
              </a:spcBef>
              <a:spcAft>
                <a:spcPts val="100"/>
              </a:spcAft>
              <a:buFont typeface="+mj-lt"/>
              <a:buAutoNum type="arabicPeriod"/>
            </a:pPr>
            <a:r>
              <a:rPr lang="en-US" sz="2200" dirty="0"/>
              <a:t>Approach</a:t>
            </a:r>
          </a:p>
          <a:p>
            <a:pPr marL="488950" indent="-342900">
              <a:spcBef>
                <a:spcPts val="100"/>
              </a:spcBef>
              <a:spcAft>
                <a:spcPts val="100"/>
              </a:spcAft>
              <a:buFont typeface="+mj-lt"/>
              <a:buAutoNum type="arabicPeriod"/>
            </a:pPr>
            <a:r>
              <a:rPr lang="en-US" sz="2200" dirty="0"/>
              <a:t>Code</a:t>
            </a:r>
          </a:p>
          <a:p>
            <a:pPr marL="488950" indent="-342900">
              <a:spcBef>
                <a:spcPts val="100"/>
              </a:spcBef>
              <a:spcAft>
                <a:spcPts val="100"/>
              </a:spcAft>
              <a:buFont typeface="+mj-lt"/>
              <a:buAutoNum type="arabicPeriod"/>
            </a:pPr>
            <a:r>
              <a:rPr lang="en-US" sz="2200" dirty="0"/>
              <a:t>Results</a:t>
            </a:r>
          </a:p>
          <a:p>
            <a:pPr marL="488950" indent="-342900">
              <a:spcBef>
                <a:spcPts val="100"/>
              </a:spcBef>
              <a:spcAft>
                <a:spcPts val="100"/>
              </a:spcAft>
              <a:buFont typeface="+mj-lt"/>
              <a:buAutoNum type="arabicPeriod"/>
            </a:pPr>
            <a:r>
              <a:rPr lang="en-US" sz="2200" dirty="0"/>
              <a:t>Performance Evaluation</a:t>
            </a:r>
          </a:p>
          <a:p>
            <a:pPr marL="488950" indent="-342900">
              <a:spcBef>
                <a:spcPts val="100"/>
              </a:spcBef>
              <a:spcAft>
                <a:spcPts val="100"/>
              </a:spcAft>
              <a:buFont typeface="+mj-lt"/>
              <a:buAutoNum type="arabicPeriod"/>
            </a:pPr>
            <a:r>
              <a:rPr lang="en-US" sz="2200" dirty="0"/>
              <a:t>Conclusion</a:t>
            </a:r>
          </a:p>
          <a:p>
            <a:pPr marL="488950" indent="-342900">
              <a:spcBef>
                <a:spcPts val="100"/>
              </a:spcBef>
              <a:spcAft>
                <a:spcPts val="100"/>
              </a:spcAft>
              <a:buFont typeface="+mj-lt"/>
              <a:buAutoNum type="arabicPeriod"/>
            </a:pPr>
            <a:r>
              <a:rPr lang="en-US" sz="2200" dirty="0"/>
              <a:t>Future Scope</a:t>
            </a:r>
          </a:p>
          <a:p>
            <a:pPr marL="488950" indent="-342900">
              <a:spcBef>
                <a:spcPts val="100"/>
              </a:spcBef>
              <a:spcAft>
                <a:spcPts val="100"/>
              </a:spcAft>
              <a:buFont typeface="+mj-lt"/>
              <a:buAutoNum type="arabicPeriod"/>
            </a:pPr>
            <a:r>
              <a:rPr lang="en-US" sz="2200" dirty="0"/>
              <a:t>References</a:t>
            </a:r>
          </a:p>
        </p:txBody>
      </p:sp>
    </p:spTree>
    <p:extLst>
      <p:ext uri="{BB962C8B-B14F-4D97-AF65-F5344CB8AC3E}">
        <p14:creationId xmlns:p14="http://schemas.microsoft.com/office/powerpoint/2010/main" val="1913039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9F9C7-3B31-D449-B4EB-E7B0C7310C5F}"/>
              </a:ext>
            </a:extLst>
          </p:cNvPr>
          <p:cNvSpPr>
            <a:spLocks noGrp="1"/>
          </p:cNvSpPr>
          <p:nvPr>
            <p:ph type="title"/>
          </p:nvPr>
        </p:nvSpPr>
        <p:spPr/>
        <p:txBody>
          <a:bodyPr/>
          <a:lstStyle/>
          <a:p>
            <a:r>
              <a:rPr lang="en-US" sz="5400" dirty="0"/>
              <a:t>Attention model</a:t>
            </a:r>
            <a:endParaRPr lang="en-US" dirty="0"/>
          </a:p>
        </p:txBody>
      </p:sp>
      <p:sp>
        <p:nvSpPr>
          <p:cNvPr id="3" name="Content Placeholder 2">
            <a:extLst>
              <a:ext uri="{FF2B5EF4-FFF2-40B4-BE49-F238E27FC236}">
                <a16:creationId xmlns:a16="http://schemas.microsoft.com/office/drawing/2014/main" id="{F6DF5692-9E3E-F24C-A3B5-0AD10824D82B}"/>
              </a:ext>
            </a:extLst>
          </p:cNvPr>
          <p:cNvSpPr>
            <a:spLocks noGrp="1"/>
          </p:cNvSpPr>
          <p:nvPr>
            <p:ph idx="1"/>
          </p:nvPr>
        </p:nvSpPr>
        <p:spPr>
          <a:xfrm>
            <a:off x="1097280" y="2108201"/>
            <a:ext cx="6016039" cy="3760891"/>
          </a:xfrm>
        </p:spPr>
        <p:txBody>
          <a:bodyPr>
            <a:normAutofit fontScale="92500" lnSpcReduction="10000"/>
          </a:bodyPr>
          <a:lstStyle/>
          <a:p>
            <a:pPr marL="457200" indent="-457200" algn="just">
              <a:buFont typeface="+mj-lt"/>
              <a:buAutoNum type="arabicPeriod"/>
            </a:pPr>
            <a:r>
              <a:rPr lang="en-US" dirty="0">
                <a:latin typeface="Garamond" panose="02020404030301010803" pitchFamily="18" charset="0"/>
                <a:cs typeface="Times New Roman" panose="02020603050405020304" pitchFamily="18" charset="0"/>
              </a:rPr>
              <a:t>Attention in NN’s is modeled after the way humans focus on a particular subset of their sensory input, and tune-out the rest.</a:t>
            </a:r>
          </a:p>
          <a:p>
            <a:pPr marL="457200" indent="-457200" algn="just">
              <a:buFont typeface="+mj-lt"/>
              <a:buAutoNum type="arabicPeriod"/>
            </a:pPr>
            <a:r>
              <a:rPr lang="en-US" dirty="0">
                <a:latin typeface="Garamond" panose="02020404030301010803" pitchFamily="18" charset="0"/>
                <a:cs typeface="Times New Roman" panose="02020603050405020304" pitchFamily="18" charset="0"/>
              </a:rPr>
              <a:t>It is employed in applications where you have a collection of data points, all of which may not be pertinent to the task at hand. </a:t>
            </a:r>
          </a:p>
          <a:p>
            <a:pPr marL="457200" indent="-457200" algn="just">
              <a:buFont typeface="+mj-lt"/>
              <a:buAutoNum type="arabicPeriod"/>
            </a:pPr>
            <a:r>
              <a:rPr lang="en-US" dirty="0">
                <a:latin typeface="Garamond" panose="02020404030301010803" pitchFamily="18" charset="0"/>
                <a:cs typeface="Times New Roman" panose="02020603050405020304" pitchFamily="18" charset="0"/>
              </a:rPr>
              <a:t>In such cases, attention is computed as a SoftMax-weighted average of all points in the collection. </a:t>
            </a:r>
          </a:p>
          <a:p>
            <a:pPr marL="457200" indent="-457200" algn="just">
              <a:buFont typeface="+mj-lt"/>
              <a:buAutoNum type="arabicPeriod"/>
            </a:pPr>
            <a:r>
              <a:rPr lang="en-US" dirty="0">
                <a:latin typeface="Garamond" panose="02020404030301010803" pitchFamily="18" charset="0"/>
                <a:cs typeface="Times New Roman" panose="02020603050405020304" pitchFamily="18" charset="0"/>
              </a:rPr>
              <a:t>The weight itself is computed as some non-linear function of the 1) vector-set and 2) some context.</a:t>
            </a:r>
          </a:p>
          <a:p>
            <a:endParaRPr lang="en-US" dirty="0"/>
          </a:p>
        </p:txBody>
      </p:sp>
      <p:pic>
        <p:nvPicPr>
          <p:cNvPr id="4" name="Picture 3" descr="A picture containing grass, outdoor, field, playing&#10;&#10;Description automatically generated">
            <a:extLst>
              <a:ext uri="{FF2B5EF4-FFF2-40B4-BE49-F238E27FC236}">
                <a16:creationId xmlns:a16="http://schemas.microsoft.com/office/drawing/2014/main" id="{B10C0C1D-C5A2-914F-83E3-FF64DB26C515}"/>
              </a:ext>
            </a:extLst>
          </p:cNvPr>
          <p:cNvPicPr>
            <a:picLocks noChangeAspect="1"/>
          </p:cNvPicPr>
          <p:nvPr/>
        </p:nvPicPr>
        <p:blipFill>
          <a:blip r:embed="rId2"/>
          <a:stretch>
            <a:fillRect/>
          </a:stretch>
        </p:blipFill>
        <p:spPr>
          <a:xfrm>
            <a:off x="7278242" y="2704677"/>
            <a:ext cx="4140261" cy="2415964"/>
          </a:xfrm>
          <a:prstGeom prst="rect">
            <a:avLst/>
          </a:prstGeom>
        </p:spPr>
      </p:pic>
    </p:spTree>
    <p:extLst>
      <p:ext uri="{BB962C8B-B14F-4D97-AF65-F5344CB8AC3E}">
        <p14:creationId xmlns:p14="http://schemas.microsoft.com/office/powerpoint/2010/main" val="3405257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ACCC6-B23F-CB4E-A851-2CB841C3C718}"/>
              </a:ext>
            </a:extLst>
          </p:cNvPr>
          <p:cNvSpPr>
            <a:spLocks noGrp="1"/>
          </p:cNvSpPr>
          <p:nvPr>
            <p:ph type="title"/>
          </p:nvPr>
        </p:nvSpPr>
        <p:spPr/>
        <p:txBody>
          <a:bodyPr/>
          <a:lstStyle/>
          <a:p>
            <a:r>
              <a:rPr lang="en-US" sz="4800" dirty="0"/>
              <a:t>Attention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EA3774-ACDD-4548-8CAB-938BD850156F}"/>
                  </a:ext>
                </a:extLst>
              </p:cNvPr>
              <p:cNvSpPr>
                <a:spLocks noGrp="1"/>
              </p:cNvSpPr>
              <p:nvPr>
                <p:ph idx="1"/>
              </p:nvPr>
            </p:nvSpPr>
            <p:spPr>
              <a:xfrm>
                <a:off x="1097280" y="2108201"/>
                <a:ext cx="6004164" cy="3760891"/>
              </a:xfrm>
            </p:spPr>
            <p:txBody>
              <a:bodyPr>
                <a:normAutofit fontScale="92500" lnSpcReduction="20000"/>
              </a:bodyPr>
              <a:lstStyle/>
              <a:p>
                <a:pPr algn="just"/>
                <a:r>
                  <a:rPr lang="en-US" dirty="0">
                    <a:latin typeface="Garamond" panose="02020404030301010803" pitchFamily="18" charset="0"/>
                    <a:cs typeface="Times New Roman" panose="02020603050405020304" pitchFamily="18" charset="0"/>
                  </a:rPr>
                  <a:t>It combines the word vector with a previous stage context vector.</a:t>
                </a:r>
              </a:p>
              <a:p>
                <a:pPr algn="just"/>
                <a:r>
                  <a:rPr lang="en-US" dirty="0">
                    <a:latin typeface="Garamond" panose="02020404030301010803" pitchFamily="18" charset="0"/>
                    <a:cs typeface="Times New Roman" panose="02020603050405020304" pitchFamily="18" charset="0"/>
                  </a:rPr>
                  <a:t>Here the word vector is e and the previous stage context vector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0</m:t>
                        </m:r>
                      </m:sub>
                    </m:sSub>
                  </m:oMath>
                </a14:m>
                <a:r>
                  <a:rPr lang="en-US" dirty="0">
                    <a:latin typeface="Garamond" panose="02020404030301010803" pitchFamily="18" charset="0"/>
                    <a:cs typeface="Times New Roman" panose="02020603050405020304" pitchFamily="18" charset="0"/>
                  </a:rPr>
                  <a:t> </a:t>
                </a:r>
              </a:p>
              <a:p>
                <a:pPr algn="just"/>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𝑗</m:t>
                        </m:r>
                      </m:sub>
                    </m:sSub>
                  </m:oMath>
                </a14:m>
                <a:r>
                  <a:rPr lang="en-US" dirty="0">
                    <a:latin typeface="Garamond" panose="02020404030301010803" pitchFamily="18" charset="0"/>
                    <a:cs typeface="Times New Roman" panose="02020603050405020304" pitchFamily="18" charset="0"/>
                  </a:rPr>
                  <a:t> =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𝑒</m:t>
                            </m:r>
                            <m:r>
                              <a:rPr lang="en-US" i="1">
                                <a:latin typeface="Cambria Math" panose="02040503050406030204" pitchFamily="18" charset="0"/>
                              </a:rPr>
                              <m:t>′</m:t>
                            </m:r>
                          </m:e>
                          <m:sub>
                            <m:r>
                              <a:rPr lang="en-US" i="1">
                                <a:latin typeface="Cambria Math" panose="02040503050406030204" pitchFamily="18" charset="0"/>
                              </a:rPr>
                              <m:t>𝑖</m:t>
                            </m:r>
                          </m:sub>
                        </m:sSub>
                      </m:e>
                    </m:nary>
                  </m:oMath>
                </a14:m>
                <a:r>
                  <a:rPr lang="en-US" dirty="0">
                    <a:latin typeface="Garamond" panose="02020404030301010803" pitchFamily="18" charset="0"/>
                    <a:cs typeface="Times New Roman" panose="02020603050405020304" pitchFamily="18" charset="0"/>
                  </a:rPr>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𝑠</m:t>
                            </m:r>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sup>
                    </m:sSup>
                  </m:oMath>
                </a14:m>
                <a:r>
                  <a:rPr lang="en-US" dirty="0">
                    <a:latin typeface="Garamond" panose="02020404030301010803" pitchFamily="18" charset="0"/>
                    <a:cs typeface="Times New Roman" panose="02020603050405020304" pitchFamily="18" charset="0"/>
                  </a:rPr>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=0</m:t>
                        </m:r>
                      </m:sub>
                      <m:sup>
                        <m:r>
                          <a:rPr lang="en-US" i="1">
                            <a:latin typeface="Cambria Math" panose="02040503050406030204" pitchFamily="18" charset="0"/>
                          </a:rPr>
                          <m:t>𝑇</m:t>
                        </m:r>
                        <m:r>
                          <a:rPr lang="en-US" i="1">
                            <a:latin typeface="Cambria Math" panose="02040503050406030204" pitchFamily="18" charset="0"/>
                          </a:rPr>
                          <m:t>−1</m:t>
                        </m:r>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𝑠</m:t>
                                </m:r>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𝑘</m:t>
                                </m:r>
                              </m:sub>
                            </m:sSub>
                          </m:sup>
                        </m:sSup>
                      </m:e>
                    </m:nary>
                  </m:oMath>
                </a14:m>
                <a:r>
                  <a:rPr lang="en-US" dirty="0">
                    <a:latin typeface="Garamond" panose="02020404030301010803" pitchFamily="18" charset="0"/>
                    <a:cs typeface="Times New Roman" panose="02020603050405020304" pitchFamily="18" charset="0"/>
                  </a:rPr>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 indicates the weights the model will attain for the </a:t>
                </a:r>
                <a:r>
                  <a:rPr lang="en-US" dirty="0" err="1">
                    <a:latin typeface="Garamond" panose="02020404030301010803" pitchFamily="18" charset="0"/>
                    <a:cs typeface="Times New Roman" panose="02020603050405020304" pitchFamily="18" charset="0"/>
                  </a:rPr>
                  <a:t>i</a:t>
                </a:r>
                <a:r>
                  <a:rPr lang="en-US" baseline="30000" dirty="0" err="1">
                    <a:latin typeface="Garamond" panose="02020404030301010803" pitchFamily="18" charset="0"/>
                    <a:cs typeface="Times New Roman" panose="02020603050405020304" pitchFamily="18" charset="0"/>
                  </a:rPr>
                  <a:t>th</a:t>
                </a:r>
                <a:r>
                  <a:rPr lang="en-US" dirty="0">
                    <a:latin typeface="Garamond" panose="02020404030301010803" pitchFamily="18" charset="0"/>
                    <a:cs typeface="Times New Roman" panose="02020603050405020304" pitchFamily="18" charset="0"/>
                  </a:rPr>
                  <a:t> word when generating the j</a:t>
                </a:r>
                <a:r>
                  <a:rPr lang="en-US" baseline="30000" dirty="0">
                    <a:latin typeface="Garamond" panose="02020404030301010803" pitchFamily="18" charset="0"/>
                    <a:cs typeface="Times New Roman" panose="02020603050405020304" pitchFamily="18" charset="0"/>
                  </a:rPr>
                  <a:t>th</a:t>
                </a:r>
                <a:r>
                  <a:rPr lang="en-US" dirty="0">
                    <a:latin typeface="Garamond" panose="02020404030301010803" pitchFamily="18" charset="0"/>
                    <a:cs typeface="Times New Roman" panose="02020603050405020304" pitchFamily="18" charset="0"/>
                  </a:rPr>
                  <a:t> sub-region in the image,</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𝐹</m:t>
                        </m:r>
                      </m:e>
                      <m:sup>
                        <m:r>
                          <a:rPr lang="en-US" i="1">
                            <a:latin typeface="Cambria Math" panose="02040503050406030204" pitchFamily="18" charset="0"/>
                          </a:rPr>
                          <m:t>𝑎𝑡𝑡𝑛</m:t>
                        </m:r>
                      </m:sup>
                    </m:sSup>
                  </m:oMath>
                </a14:m>
                <a:r>
                  <a:rPr lang="en-US" dirty="0">
                    <a:latin typeface="Garamond" panose="02020404030301010803" pitchFamily="18" charset="0"/>
                    <a:cs typeface="Times New Roman" panose="02020603050405020304" pitchFamily="18" charset="0"/>
                  </a:rPr>
                  <a:t> = collection of all c’s</a:t>
                </a:r>
              </a:p>
              <a:p>
                <a:pPr algn="just"/>
                <a:r>
                  <a:rPr lang="en-US" dirty="0">
                    <a:latin typeface="Garamond" panose="02020404030301010803" pitchFamily="18" charset="0"/>
                    <a:cs typeface="Times New Roman" panose="02020603050405020304" pitchFamily="18" charset="0"/>
                  </a:rPr>
                  <a:t>F1 then receives two vectors which are word context vector and the direct context vector and this block is also responsible for upsampling.</a:t>
                </a:r>
              </a:p>
              <a:p>
                <a:endParaRPr lang="en-US" dirty="0"/>
              </a:p>
            </p:txBody>
          </p:sp>
        </mc:Choice>
        <mc:Fallback xmlns="">
          <p:sp>
            <p:nvSpPr>
              <p:cNvPr id="3" name="Content Placeholder 2">
                <a:extLst>
                  <a:ext uri="{FF2B5EF4-FFF2-40B4-BE49-F238E27FC236}">
                    <a16:creationId xmlns:a16="http://schemas.microsoft.com/office/drawing/2014/main" id="{0DEA3774-ACDD-4548-8CAB-938BD850156F}"/>
                  </a:ext>
                </a:extLst>
              </p:cNvPr>
              <p:cNvSpPr>
                <a:spLocks noGrp="1" noRot="1" noChangeAspect="1" noMove="1" noResize="1" noEditPoints="1" noAdjustHandles="1" noChangeArrowheads="1" noChangeShapeType="1" noTextEdit="1"/>
              </p:cNvSpPr>
              <p:nvPr>
                <p:ph idx="1"/>
              </p:nvPr>
            </p:nvSpPr>
            <p:spPr>
              <a:xfrm>
                <a:off x="1097280" y="2108201"/>
                <a:ext cx="6004164" cy="3760891"/>
              </a:xfrm>
              <a:blipFill>
                <a:blip r:embed="rId2"/>
                <a:stretch>
                  <a:fillRect l="-2743" t="-2357" r="-2743"/>
                </a:stretch>
              </a:blipFill>
            </p:spPr>
            <p:txBody>
              <a:bodyPr/>
              <a:lstStyle/>
              <a:p>
                <a:r>
                  <a:rPr lang="en-US">
                    <a:noFill/>
                  </a:rPr>
                  <a:t> </a:t>
                </a:r>
              </a:p>
            </p:txBody>
          </p:sp>
        </mc:Fallback>
      </mc:AlternateContent>
      <p:pic>
        <p:nvPicPr>
          <p:cNvPr id="4" name="Google Shape;160;p17">
            <a:extLst>
              <a:ext uri="{FF2B5EF4-FFF2-40B4-BE49-F238E27FC236}">
                <a16:creationId xmlns:a16="http://schemas.microsoft.com/office/drawing/2014/main" id="{B64BEEB4-4280-9048-9B25-1D44CD3804AC}"/>
              </a:ext>
            </a:extLst>
          </p:cNvPr>
          <p:cNvPicPr preferRelativeResize="0"/>
          <p:nvPr/>
        </p:nvPicPr>
        <p:blipFill rotWithShape="1">
          <a:blip r:embed="rId3">
            <a:alphaModFix/>
          </a:blip>
          <a:srcRect l="28990" t="23768" r="51856" b="49675"/>
          <a:stretch/>
        </p:blipFill>
        <p:spPr>
          <a:xfrm>
            <a:off x="8096384" y="2618171"/>
            <a:ext cx="2294525" cy="1989455"/>
          </a:xfrm>
          <a:prstGeom prst="rect">
            <a:avLst/>
          </a:prstGeom>
          <a:noFill/>
          <a:ln>
            <a:solidFill>
              <a:srgbClr val="1B212C"/>
            </a:solidFill>
          </a:ln>
        </p:spPr>
      </p:pic>
    </p:spTree>
    <p:extLst>
      <p:ext uri="{BB962C8B-B14F-4D97-AF65-F5344CB8AC3E}">
        <p14:creationId xmlns:p14="http://schemas.microsoft.com/office/powerpoint/2010/main" val="3689797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019E9-8F0E-684D-B90D-65B885F209CA}"/>
              </a:ext>
            </a:extLst>
          </p:cNvPr>
          <p:cNvSpPr>
            <a:spLocks noGrp="1"/>
          </p:cNvSpPr>
          <p:nvPr>
            <p:ph type="title"/>
          </p:nvPr>
        </p:nvSpPr>
        <p:spPr/>
        <p:txBody>
          <a:bodyPr/>
          <a:lstStyle/>
          <a:p>
            <a:r>
              <a:rPr lang="en-US" dirty="0"/>
              <a:t>Generators- G</a:t>
            </a:r>
            <a:r>
              <a:rPr lang="en-US" baseline="-25000" dirty="0"/>
              <a:t>0</a:t>
            </a:r>
            <a:r>
              <a:rPr lang="en-US" dirty="0"/>
              <a:t>, G</a:t>
            </a:r>
            <a:r>
              <a:rPr lang="en-US" baseline="-25000" dirty="0"/>
              <a:t>1</a:t>
            </a:r>
            <a:r>
              <a:rPr lang="en-US" dirty="0"/>
              <a:t>, G</a:t>
            </a:r>
            <a:r>
              <a:rPr lang="en-US" baseline="-25000" dirty="0"/>
              <a:t>2</a:t>
            </a:r>
            <a:r>
              <a:rPr lang="en-US" dirty="0"/>
              <a:t>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8C635E-B973-B64D-99CC-19742A6A5C34}"/>
                  </a:ext>
                </a:extLst>
              </p:cNvPr>
              <p:cNvSpPr>
                <a:spLocks noGrp="1"/>
              </p:cNvSpPr>
              <p:nvPr>
                <p:ph idx="1"/>
              </p:nvPr>
            </p:nvSpPr>
            <p:spPr>
              <a:xfrm>
                <a:off x="1097280" y="2108201"/>
                <a:ext cx="5279769" cy="3760891"/>
              </a:xfrm>
            </p:spPr>
            <p:txBody>
              <a:bodyPr>
                <a:normAutofit fontScale="92500"/>
              </a:bodyPr>
              <a:lstStyle/>
              <a:p>
                <a:pPr marL="457200" indent="-457200">
                  <a:buFont typeface="+mj-lt"/>
                  <a:buAutoNum type="arabicPeriod"/>
                </a:pPr>
                <a:r>
                  <a:rPr lang="en-US" dirty="0">
                    <a:latin typeface="Garamond" panose="02020404030301010803" pitchFamily="18" charset="0"/>
                    <a:cs typeface="Times New Roman" panose="02020603050405020304" pitchFamily="18" charset="0"/>
                  </a:rPr>
                  <a:t>It uses a convolution layer to reduce the number of channels to 3.</a:t>
                </a:r>
              </a:p>
              <a:p>
                <a:pPr marL="457200" indent="-457200">
                  <a:buFont typeface="+mj-lt"/>
                  <a:buAutoNum type="arabicPeriod"/>
                </a:pPr>
                <a:r>
                  <a:rPr lang="en-US" dirty="0"/>
                  <a:t> </a:t>
                </a:r>
                <a14:m>
                  <m:oMath xmlns:m="http://schemas.openxmlformats.org/officeDocument/2006/math">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a:t>
                </a:r>
              </a:p>
              <a:p>
                <a:pPr marL="457200" indent="-457200">
                  <a:buFont typeface="+mj-lt"/>
                  <a:buAutoNum type="arabicPeriod"/>
                </a:pPr>
                <a:r>
                  <a:rPr lang="en-US" dirty="0">
                    <a:latin typeface="Garamond" panose="02020404030301010803" pitchFamily="18" charset="0"/>
                    <a:cs typeface="Times New Roman" panose="02020603050405020304" pitchFamily="18" charset="0"/>
                  </a:rPr>
                  <a:t>It has a filter size of 3, padding 1 and stride = 1 too.</a:t>
                </a:r>
              </a:p>
              <a:p>
                <a:pPr marL="457200" indent="-457200">
                  <a:buFont typeface="+mj-lt"/>
                  <a:buAutoNum type="arabicPeriod"/>
                </a:pPr>
                <a:r>
                  <a:rPr lang="en-US" dirty="0">
                    <a:latin typeface="Garamond" panose="02020404030301010803" pitchFamily="18" charset="0"/>
                    <a:cs typeface="Times New Roman" panose="02020603050405020304" pitchFamily="18" charset="0"/>
                  </a:rPr>
                  <a:t>The losses are computed for each generator and the final generator loss is calculated as-</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i="1">
                            <a:latin typeface="Cambria Math" panose="02040503050406030204" pitchFamily="18" charset="0"/>
                          </a:rPr>
                          <m:t>𝐺</m:t>
                        </m:r>
                      </m:sub>
                    </m:sSub>
                  </m:oMath>
                </a14:m>
                <a:r>
                  <a:rPr lang="en-US" dirty="0">
                    <a:latin typeface="Garamond" panose="02020404030301010803" pitchFamily="18" charset="0"/>
                    <a:cs typeface="Times New Roman" panose="02020603050405020304" pitchFamily="18" charset="0"/>
                  </a:rPr>
                  <a:t> =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ℒ</m:t>
                        </m:r>
                      </m:e>
                      <m:sub>
                        <m:r>
                          <a:rPr lang="en-US" i="1">
                            <a:latin typeface="Cambria Math" panose="02040503050406030204" pitchFamily="18" charset="0"/>
                          </a:rPr>
                          <m:t>𝐺</m:t>
                        </m:r>
                        <m:r>
                          <a:rPr lang="en-US" i="1" baseline="-25000">
                            <a:latin typeface="Cambria Math" panose="02040503050406030204" pitchFamily="18" charset="0"/>
                          </a:rPr>
                          <m:t>𝑖</m:t>
                        </m:r>
                      </m:sub>
                    </m:sSub>
                  </m:oMath>
                </a14:m>
                <a:r>
                  <a:rPr lang="en-US" dirty="0">
                    <a:latin typeface="Garamond" panose="02020404030301010803" pitchFamily="18" charset="0"/>
                    <a:cs typeface="Times New Roman" panose="02020603050405020304" pitchFamily="18" charset="0"/>
                  </a:rPr>
                  <a:t> where </a:t>
                </a:r>
                <a:r>
                  <a:rPr lang="en-US" dirty="0" err="1">
                    <a:latin typeface="Garamond" panose="02020404030301010803" pitchFamily="18" charset="0"/>
                    <a:cs typeface="Times New Roman" panose="02020603050405020304" pitchFamily="18" charset="0"/>
                  </a:rPr>
                  <a:t>i</a:t>
                </a:r>
                <a:r>
                  <a:rPr lang="en-US" dirty="0">
                    <a:latin typeface="Garamond" panose="02020404030301010803" pitchFamily="18" charset="0"/>
                    <a:cs typeface="Times New Roman" panose="02020603050405020304" pitchFamily="18" charset="0"/>
                  </a:rPr>
                  <a:t> is from 0 to m-1</a:t>
                </a:r>
              </a:p>
              <a:p>
                <a:endParaRPr lang="en-US" dirty="0"/>
              </a:p>
            </p:txBody>
          </p:sp>
        </mc:Choice>
        <mc:Fallback xmlns="">
          <p:sp>
            <p:nvSpPr>
              <p:cNvPr id="3" name="Content Placeholder 2">
                <a:extLst>
                  <a:ext uri="{FF2B5EF4-FFF2-40B4-BE49-F238E27FC236}">
                    <a16:creationId xmlns:a16="http://schemas.microsoft.com/office/drawing/2014/main" id="{F88C635E-B973-B64D-99CC-19742A6A5C34}"/>
                  </a:ext>
                </a:extLst>
              </p:cNvPr>
              <p:cNvSpPr>
                <a:spLocks noGrp="1" noRot="1" noChangeAspect="1" noMove="1" noResize="1" noEditPoints="1" noAdjustHandles="1" noChangeArrowheads="1" noChangeShapeType="1" noTextEdit="1"/>
              </p:cNvSpPr>
              <p:nvPr>
                <p:ph idx="1"/>
              </p:nvPr>
            </p:nvSpPr>
            <p:spPr>
              <a:xfrm>
                <a:off x="1097280" y="2108201"/>
                <a:ext cx="5279769" cy="3760891"/>
              </a:xfrm>
              <a:blipFill>
                <a:blip r:embed="rId2"/>
                <a:stretch>
                  <a:fillRect l="-3118" t="-1010" r="-2878"/>
                </a:stretch>
              </a:blipFill>
            </p:spPr>
            <p:txBody>
              <a:bodyPr/>
              <a:lstStyle/>
              <a:p>
                <a:r>
                  <a:rPr lang="en-US">
                    <a:noFill/>
                  </a:rPr>
                  <a:t> </a:t>
                </a:r>
              </a:p>
            </p:txBody>
          </p:sp>
        </mc:Fallback>
      </mc:AlternateContent>
      <p:pic>
        <p:nvPicPr>
          <p:cNvPr id="4" name="Google Shape;160;p17">
            <a:extLst>
              <a:ext uri="{FF2B5EF4-FFF2-40B4-BE49-F238E27FC236}">
                <a16:creationId xmlns:a16="http://schemas.microsoft.com/office/drawing/2014/main" id="{AC85C95E-F71E-C941-ABE4-70CC9D1F9B9C}"/>
              </a:ext>
            </a:extLst>
          </p:cNvPr>
          <p:cNvPicPr preferRelativeResize="0"/>
          <p:nvPr/>
        </p:nvPicPr>
        <p:blipFill rotWithShape="1">
          <a:blip r:embed="rId3">
            <a:alphaModFix/>
          </a:blip>
          <a:srcRect l="28874" t="17081" r="12337"/>
          <a:stretch/>
        </p:blipFill>
        <p:spPr>
          <a:xfrm>
            <a:off x="6606134" y="2588085"/>
            <a:ext cx="4817928" cy="2957692"/>
          </a:xfrm>
          <a:prstGeom prst="rect">
            <a:avLst/>
          </a:prstGeom>
          <a:noFill/>
          <a:ln>
            <a:noFill/>
          </a:ln>
        </p:spPr>
      </p:pic>
    </p:spTree>
    <p:extLst>
      <p:ext uri="{BB962C8B-B14F-4D97-AF65-F5344CB8AC3E}">
        <p14:creationId xmlns:p14="http://schemas.microsoft.com/office/powerpoint/2010/main" val="1162216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36A80-CAF8-2B41-8AF2-3EEFDA1FC898}"/>
              </a:ext>
            </a:extLst>
          </p:cNvPr>
          <p:cNvSpPr>
            <a:spLocks noGrp="1"/>
          </p:cNvSpPr>
          <p:nvPr>
            <p:ph type="title"/>
          </p:nvPr>
        </p:nvSpPr>
        <p:spPr/>
        <p:txBody>
          <a:bodyPr/>
          <a:lstStyle/>
          <a:p>
            <a:r>
              <a:rPr lang="en-US" dirty="0"/>
              <a:t>Discriminators – D</a:t>
            </a:r>
            <a:r>
              <a:rPr lang="en-US" baseline="-25000" dirty="0"/>
              <a:t>0</a:t>
            </a:r>
            <a:r>
              <a:rPr lang="en-US" dirty="0"/>
              <a:t>, D</a:t>
            </a:r>
            <a:r>
              <a:rPr lang="en-US" baseline="-25000" dirty="0"/>
              <a:t>1</a:t>
            </a:r>
            <a:r>
              <a:rPr lang="en-US" dirty="0"/>
              <a:t>, D</a:t>
            </a:r>
            <a:r>
              <a:rPr lang="en-US" baseline="-25000" dirty="0"/>
              <a:t>2</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B2C438-B566-5442-A257-9BA1D056C3A7}"/>
                  </a:ext>
                </a:extLst>
              </p:cNvPr>
              <p:cNvSpPr>
                <a:spLocks noGrp="1"/>
              </p:cNvSpPr>
              <p:nvPr>
                <p:ph idx="1"/>
              </p:nvPr>
            </p:nvSpPr>
            <p:spPr>
              <a:xfrm>
                <a:off x="905689" y="2055660"/>
                <a:ext cx="6146669" cy="3760891"/>
              </a:xfrm>
            </p:spPr>
            <p:txBody>
              <a:bodyPr>
                <a:normAutofit fontScale="92500" lnSpcReduction="10000"/>
              </a:bodyPr>
              <a:lstStyle/>
              <a:p>
                <a:pPr marL="457200" indent="-457200">
                  <a:buFont typeface="+mj-lt"/>
                  <a:buAutoNum type="arabicPeriod"/>
                </a:pPr>
                <a:r>
                  <a:rPr lang="en-US" dirty="0">
                    <a:latin typeface="Garamond" panose="02020404030301010803" pitchFamily="18" charset="0"/>
                    <a:cs typeface="Times New Roman" panose="02020603050405020304" pitchFamily="18" charset="0"/>
                  </a:rPr>
                  <a:t>Discriminator takes the sentence level feature as one its input along with the image generated by the generator.</a:t>
                </a:r>
              </a:p>
              <a:p>
                <a:pPr marL="457200" indent="-457200">
                  <a:buFont typeface="+mj-lt"/>
                  <a:buAutoNum type="arabicPeriod"/>
                </a:pPr>
                <a:r>
                  <a:rPr lang="en-US" dirty="0">
                    <a:latin typeface="Garamond" panose="02020404030301010803" pitchFamily="18" charset="0"/>
                    <a:cs typeface="Times New Roman" panose="02020603050405020304" pitchFamily="18" charset="0"/>
                  </a:rPr>
                  <a:t>The discriminator takes two forms:</a:t>
                </a:r>
              </a:p>
              <a:p>
                <a:pPr marL="146050" indent="0">
                  <a:buNone/>
                </a:pPr>
                <a:r>
                  <a:rPr lang="en-US" dirty="0">
                    <a:latin typeface="Garamond" panose="02020404030301010803" pitchFamily="18" charset="0"/>
                    <a:cs typeface="Times New Roman" panose="02020603050405020304" pitchFamily="18" charset="0"/>
                  </a:rPr>
                  <a:t>	1. Unconditional – Checks if the image is real 	or fake</a:t>
                </a:r>
              </a:p>
              <a:p>
                <a:pPr marL="146050" indent="0">
                  <a:buNone/>
                </a:pPr>
                <a:r>
                  <a:rPr lang="en-US" dirty="0">
                    <a:latin typeface="Garamond" panose="02020404030301010803" pitchFamily="18" charset="0"/>
                    <a:cs typeface="Times New Roman" panose="02020603050405020304" pitchFamily="18" charset="0"/>
                  </a:rPr>
                  <a:t>	2. Conditional - Checks if the image and 	caption belong to the same pair</a:t>
                </a:r>
              </a:p>
              <a:p>
                <a:pPr marL="146050" indent="0">
                  <a:buNone/>
                </a:pP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ℒ</m:t>
                        </m:r>
                      </m:e>
                      <m:sub>
                        <m:r>
                          <a:rPr lang="en-US" sz="2200" i="1">
                            <a:latin typeface="Cambria Math" panose="02040503050406030204" pitchFamily="18" charset="0"/>
                          </a:rPr>
                          <m:t>𝐺</m:t>
                        </m:r>
                        <m:r>
                          <a:rPr lang="en-US" sz="2200" i="1" baseline="-25000">
                            <a:latin typeface="Cambria Math" panose="02040503050406030204" pitchFamily="18" charset="0"/>
                          </a:rPr>
                          <m:t>𝑖</m:t>
                        </m:r>
                      </m:sub>
                    </m:sSub>
                  </m:oMath>
                </a14:m>
                <a:r>
                  <a:rPr lang="en-US" sz="2200" dirty="0">
                    <a:latin typeface="Garamond" panose="02020404030301010803" pitchFamily="18" charset="0"/>
                    <a:cs typeface="Times New Roman" panose="02020603050405020304" pitchFamily="18" charset="0"/>
                  </a:rPr>
                  <a:t>= -0</a:t>
                </a:r>
                <a14:m>
                  <m:oMath xmlns:m="http://schemas.openxmlformats.org/officeDocument/2006/math">
                    <m:r>
                      <a:rPr lang="en-US" sz="2200">
                        <a:latin typeface="Cambria Math" panose="02040503050406030204" pitchFamily="18" charset="0"/>
                      </a:rPr>
                      <m:t>.5</m:t>
                    </m:r>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r>
                              <a:rPr lang="en-US" sz="2200" i="1" baseline="-25000">
                                <a:latin typeface="Cambria Math" panose="02040503050406030204" pitchFamily="18" charset="0"/>
                              </a:rPr>
                              <m:t>𝑖</m:t>
                            </m:r>
                          </m:sub>
                        </m:sSub>
                      </m:sub>
                    </m:sSub>
                  </m:oMath>
                </a14:m>
                <a:r>
                  <a:rPr lang="en-US" sz="2200" dirty="0">
                    <a:latin typeface="Garamond" panose="02020404030301010803" pitchFamily="18" charset="0"/>
                    <a:cs typeface="Times New Roman" panose="02020603050405020304" pitchFamily="18" charset="0"/>
                  </a:rPr>
                  <a:t>[</a:t>
                </a:r>
                <a14:m>
                  <m:oMath xmlns:m="http://schemas.openxmlformats.org/officeDocument/2006/math">
                    <m:func>
                      <m:funcPr>
                        <m:ctrlPr>
                          <a:rPr lang="en-US" sz="2200" i="1" dirty="0">
                            <a:latin typeface="Cambria Math" panose="02040503050406030204" pitchFamily="18" charset="0"/>
                          </a:rPr>
                        </m:ctrlPr>
                      </m:funcPr>
                      <m:fName>
                        <m:r>
                          <m:rPr>
                            <m:sty m:val="p"/>
                          </m:rPr>
                          <a:rPr lang="en-US" sz="2200" dirty="0">
                            <a:latin typeface="Cambria Math" panose="02040503050406030204" pitchFamily="18" charset="0"/>
                          </a:rPr>
                          <m:t>log</m:t>
                        </m:r>
                      </m:fName>
                      <m:e>
                        <m:r>
                          <a:rPr lang="en-US" sz="2200" i="1" dirty="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𝐷</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e>
                          <m:sub>
                            <m:r>
                              <a:rPr lang="en-US" sz="2200" i="1">
                                <a:latin typeface="Cambria Math" panose="02040503050406030204" pitchFamily="18" charset="0"/>
                              </a:rPr>
                              <m:t>𝑖</m:t>
                            </m:r>
                          </m:sub>
                        </m:sSub>
                        <m:r>
                          <a:rPr lang="en-US" sz="2200" i="1" dirty="0">
                            <a:latin typeface="Cambria Math" panose="02040503050406030204" pitchFamily="18" charset="0"/>
                          </a:rPr>
                          <m:t>)</m:t>
                        </m:r>
                      </m:e>
                    </m:func>
                  </m:oMath>
                </a14:m>
                <a:r>
                  <a:rPr lang="en-US" sz="2200" dirty="0">
                    <a:latin typeface="Garamond" panose="02020404030301010803" pitchFamily="18" charset="0"/>
                    <a:cs typeface="Times New Roman" panose="02020603050405020304" pitchFamily="18" charset="0"/>
                  </a:rPr>
                  <a:t>] – 0.5 </a:t>
                </a:r>
                <a14:m>
                  <m:oMath xmlns:m="http://schemas.openxmlformats.org/officeDocument/2006/math">
                    <m:sSub>
                      <m:sSubPr>
                        <m:ctrlPr>
                          <a:rPr lang="en-US" sz="2200" i="1">
                            <a:latin typeface="Cambria Math" panose="02040503050406030204" pitchFamily="18" charset="0"/>
                          </a:rPr>
                        </m:ctrlPr>
                      </m:sSubPr>
                      <m:e>
                        <m:r>
                          <a:rPr lang="en-US" sz="2200" i="1">
                            <a:latin typeface="Cambria Math" panose="02040503050406030204" pitchFamily="18" charset="0"/>
                          </a:rPr>
                          <m:t>𝐸</m:t>
                        </m:r>
                      </m:e>
                      <m:sub>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𝑝</m:t>
                            </m:r>
                          </m:e>
                          <m:sub>
                            <m:r>
                              <a:rPr lang="en-US" sz="2200" i="1">
                                <a:latin typeface="Cambria Math" panose="02040503050406030204" pitchFamily="18" charset="0"/>
                              </a:rPr>
                              <m:t>𝐺</m:t>
                            </m:r>
                            <m:r>
                              <a:rPr lang="en-US" sz="2200" i="1" baseline="-25000">
                                <a:latin typeface="Cambria Math" panose="02040503050406030204" pitchFamily="18" charset="0"/>
                              </a:rPr>
                              <m:t>𝑖</m:t>
                            </m:r>
                          </m:sub>
                        </m:sSub>
                      </m:sub>
                    </m:sSub>
                  </m:oMath>
                </a14:m>
                <a:r>
                  <a:rPr lang="en-US" sz="2200" dirty="0">
                    <a:latin typeface="Garamond" panose="02020404030301010803" pitchFamily="18" charset="0"/>
                    <a:cs typeface="Times New Roman" panose="02020603050405020304" pitchFamily="18" charset="0"/>
                  </a:rPr>
                  <a:t> [</a:t>
                </a:r>
                <a14:m>
                  <m:oMath xmlns:m="http://schemas.openxmlformats.org/officeDocument/2006/math">
                    <m:func>
                      <m:funcPr>
                        <m:ctrlPr>
                          <a:rPr lang="en-US" sz="2200" i="1" dirty="0">
                            <a:latin typeface="Cambria Math" panose="02040503050406030204" pitchFamily="18" charset="0"/>
                          </a:rPr>
                        </m:ctrlPr>
                      </m:funcPr>
                      <m:fName>
                        <m:r>
                          <m:rPr>
                            <m:sty m:val="p"/>
                          </m:rPr>
                          <a:rPr lang="en-US" sz="2200" dirty="0">
                            <a:latin typeface="Cambria Math" panose="02040503050406030204" pitchFamily="18" charset="0"/>
                          </a:rPr>
                          <m:t>log</m:t>
                        </m:r>
                      </m:fName>
                      <m:e>
                        <m:r>
                          <a:rPr lang="en-US" sz="2200" i="1" dirty="0">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𝐷</m:t>
                            </m:r>
                          </m:e>
                          <m:sub>
                            <m:r>
                              <a:rPr lang="en-US" sz="2200" i="1">
                                <a:latin typeface="Cambria Math" panose="02040503050406030204" pitchFamily="18" charset="0"/>
                              </a:rPr>
                              <m:t>𝑖</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acc>
                              <m:accPr>
                                <m:chr m:val="̂"/>
                                <m:ctrlPr>
                                  <a:rPr lang="en-US" sz="2200" i="1">
                                    <a:latin typeface="Cambria Math" panose="02040503050406030204" pitchFamily="18" charset="0"/>
                                  </a:rPr>
                                </m:ctrlPr>
                              </m:accPr>
                              <m:e>
                                <m:r>
                                  <a:rPr lang="en-US" sz="2200" i="1">
                                    <a:latin typeface="Cambria Math" panose="02040503050406030204" pitchFamily="18" charset="0"/>
                                  </a:rPr>
                                  <m:t>𝑥</m:t>
                                </m:r>
                              </m:e>
                            </m:acc>
                          </m:e>
                          <m:sub>
                            <m:r>
                              <a:rPr lang="en-US" sz="2200" i="1">
                                <a:latin typeface="Cambria Math" panose="02040503050406030204" pitchFamily="18" charset="0"/>
                              </a:rPr>
                              <m:t>𝑖</m:t>
                            </m:r>
                          </m:sub>
                        </m:sSub>
                        <m:r>
                          <a:rPr lang="en-US" sz="2200" i="1">
                            <a:latin typeface="Cambria Math" panose="02040503050406030204" pitchFamily="18" charset="0"/>
                          </a:rPr>
                          <m:t>,</m:t>
                        </m:r>
                        <m:acc>
                          <m:accPr>
                            <m:chr m:val="̅"/>
                            <m:ctrlPr>
                              <a:rPr lang="en-US" sz="2200" i="1" dirty="0">
                                <a:latin typeface="Cambria Math" panose="02040503050406030204" pitchFamily="18" charset="0"/>
                              </a:rPr>
                            </m:ctrlPr>
                          </m:accPr>
                          <m:e>
                            <m:r>
                              <a:rPr lang="en-US" sz="2200" i="1" dirty="0">
                                <a:latin typeface="Cambria Math" panose="02040503050406030204" pitchFamily="18" charset="0"/>
                              </a:rPr>
                              <m:t>𝑒</m:t>
                            </m:r>
                          </m:e>
                        </m:acc>
                        <m:r>
                          <a:rPr lang="en-US" sz="2200" i="1" dirty="0">
                            <a:latin typeface="Cambria Math" panose="02040503050406030204" pitchFamily="18" charset="0"/>
                          </a:rPr>
                          <m:t>)</m:t>
                        </m:r>
                      </m:e>
                    </m:func>
                  </m:oMath>
                </a14:m>
                <a:r>
                  <a:rPr lang="en-US" sz="2200" dirty="0">
                    <a:latin typeface="Garamond" panose="02020404030301010803" pitchFamily="18" charset="0"/>
                    <a:cs typeface="Times New Roman" panose="02020603050405020304" pitchFamily="18" charset="0"/>
                  </a:rPr>
                  <a:t>] </a:t>
                </a:r>
              </a:p>
              <a:p>
                <a:pPr marL="146050" indent="0">
                  <a:buNone/>
                </a:pPr>
                <a:endParaRPr lang="en-US" sz="1600" dirty="0">
                  <a:latin typeface="Times New Roman" panose="02020603050405020304" pitchFamily="18" charset="0"/>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67B2C438-B566-5442-A257-9BA1D056C3A7}"/>
                  </a:ext>
                </a:extLst>
              </p:cNvPr>
              <p:cNvSpPr>
                <a:spLocks noGrp="1" noRot="1" noChangeAspect="1" noMove="1" noResize="1" noEditPoints="1" noAdjustHandles="1" noChangeArrowheads="1" noChangeShapeType="1" noTextEdit="1"/>
              </p:cNvSpPr>
              <p:nvPr>
                <p:ph idx="1"/>
              </p:nvPr>
            </p:nvSpPr>
            <p:spPr>
              <a:xfrm>
                <a:off x="905689" y="2055660"/>
                <a:ext cx="6146669" cy="3760891"/>
              </a:xfrm>
              <a:blipFill>
                <a:blip r:embed="rId2"/>
                <a:stretch>
                  <a:fillRect l="-2474" t="-1684" r="-3299"/>
                </a:stretch>
              </a:blipFill>
            </p:spPr>
            <p:txBody>
              <a:bodyPr/>
              <a:lstStyle/>
              <a:p>
                <a:r>
                  <a:rPr lang="en-US">
                    <a:noFill/>
                  </a:rPr>
                  <a:t> </a:t>
                </a:r>
              </a:p>
            </p:txBody>
          </p:sp>
        </mc:Fallback>
      </mc:AlternateContent>
      <p:sp>
        <p:nvSpPr>
          <p:cNvPr id="9" name="Left Brace 8">
            <a:extLst>
              <a:ext uri="{FF2B5EF4-FFF2-40B4-BE49-F238E27FC236}">
                <a16:creationId xmlns:a16="http://schemas.microsoft.com/office/drawing/2014/main" id="{10FE6641-4B70-C542-B219-6C853A28D633}"/>
              </a:ext>
            </a:extLst>
          </p:cNvPr>
          <p:cNvSpPr/>
          <p:nvPr/>
        </p:nvSpPr>
        <p:spPr>
          <a:xfrm rot="16200000">
            <a:off x="2663024" y="4624472"/>
            <a:ext cx="369332" cy="236637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D925285-258F-5742-B578-55A202F7F7E5}"/>
              </a:ext>
            </a:extLst>
          </p:cNvPr>
          <p:cNvSpPr/>
          <p:nvPr/>
        </p:nvSpPr>
        <p:spPr>
          <a:xfrm rot="16200000">
            <a:off x="5356951" y="4528086"/>
            <a:ext cx="369331" cy="255913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A7D09A73-6498-0148-B9CB-F29325301DE8}"/>
              </a:ext>
            </a:extLst>
          </p:cNvPr>
          <p:cNvSpPr txBox="1"/>
          <p:nvPr/>
        </p:nvSpPr>
        <p:spPr>
          <a:xfrm>
            <a:off x="2059049" y="5950185"/>
            <a:ext cx="1919974" cy="369332"/>
          </a:xfrm>
          <a:prstGeom prst="rect">
            <a:avLst/>
          </a:prstGeom>
          <a:noFill/>
        </p:spPr>
        <p:txBody>
          <a:bodyPr wrap="square" rtlCol="0">
            <a:spAutoFit/>
          </a:bodyPr>
          <a:lstStyle/>
          <a:p>
            <a:r>
              <a:rPr lang="en-US" dirty="0">
                <a:solidFill>
                  <a:schemeClr val="tx1">
                    <a:lumMod val="75000"/>
                    <a:lumOff val="25000"/>
                  </a:schemeClr>
                </a:solidFill>
              </a:rPr>
              <a:t>Unconditional loss</a:t>
            </a:r>
          </a:p>
        </p:txBody>
      </p:sp>
      <p:sp>
        <p:nvSpPr>
          <p:cNvPr id="12" name="TextBox 11">
            <a:extLst>
              <a:ext uri="{FF2B5EF4-FFF2-40B4-BE49-F238E27FC236}">
                <a16:creationId xmlns:a16="http://schemas.microsoft.com/office/drawing/2014/main" id="{B4BD954F-56E1-CE43-BC31-F4F23EEF09E6}"/>
              </a:ext>
            </a:extLst>
          </p:cNvPr>
          <p:cNvSpPr txBox="1"/>
          <p:nvPr/>
        </p:nvSpPr>
        <p:spPr>
          <a:xfrm>
            <a:off x="4789691" y="5950185"/>
            <a:ext cx="1755913" cy="369332"/>
          </a:xfrm>
          <a:prstGeom prst="rect">
            <a:avLst/>
          </a:prstGeom>
          <a:noFill/>
        </p:spPr>
        <p:txBody>
          <a:bodyPr wrap="square" rtlCol="0">
            <a:spAutoFit/>
          </a:bodyPr>
          <a:lstStyle/>
          <a:p>
            <a:r>
              <a:rPr lang="en-US" dirty="0">
                <a:solidFill>
                  <a:schemeClr val="tx1">
                    <a:lumMod val="75000"/>
                    <a:lumOff val="25000"/>
                  </a:schemeClr>
                </a:solidFill>
              </a:rPr>
              <a:t>Conditional loss</a:t>
            </a:r>
          </a:p>
        </p:txBody>
      </p:sp>
      <p:pic>
        <p:nvPicPr>
          <p:cNvPr id="13" name="Google Shape;160;p17">
            <a:extLst>
              <a:ext uri="{FF2B5EF4-FFF2-40B4-BE49-F238E27FC236}">
                <a16:creationId xmlns:a16="http://schemas.microsoft.com/office/drawing/2014/main" id="{EC8D1B73-74D5-F24F-AB29-6F7DF8E593D0}"/>
              </a:ext>
            </a:extLst>
          </p:cNvPr>
          <p:cNvPicPr preferRelativeResize="0"/>
          <p:nvPr/>
        </p:nvPicPr>
        <p:blipFill rotWithShape="1">
          <a:blip r:embed="rId3">
            <a:alphaModFix/>
          </a:blip>
          <a:srcRect l="31525" t="72753" r="14419"/>
          <a:stretch/>
        </p:blipFill>
        <p:spPr>
          <a:xfrm>
            <a:off x="6860182" y="3243900"/>
            <a:ext cx="4466214" cy="1080393"/>
          </a:xfrm>
          <a:prstGeom prst="rect">
            <a:avLst/>
          </a:prstGeom>
          <a:noFill/>
          <a:ln>
            <a:noFill/>
          </a:ln>
        </p:spPr>
      </p:pic>
    </p:spTree>
    <p:extLst>
      <p:ext uri="{BB962C8B-B14F-4D97-AF65-F5344CB8AC3E}">
        <p14:creationId xmlns:p14="http://schemas.microsoft.com/office/powerpoint/2010/main" val="273993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7392B-0AE2-654B-98CF-5298C0A3270F}"/>
              </a:ext>
            </a:extLst>
          </p:cNvPr>
          <p:cNvSpPr>
            <a:spLocks noGrp="1"/>
          </p:cNvSpPr>
          <p:nvPr>
            <p:ph type="title"/>
          </p:nvPr>
        </p:nvSpPr>
        <p:spPr/>
        <p:txBody>
          <a:bodyPr>
            <a:normAutofit fontScale="90000"/>
          </a:bodyPr>
          <a:lstStyle/>
          <a:p>
            <a:r>
              <a:rPr lang="en-US" dirty="0"/>
              <a:t>Deep Attentional Multimodal Similarity Model (DAMSM)</a:t>
            </a:r>
          </a:p>
        </p:txBody>
      </p:sp>
      <p:sp>
        <p:nvSpPr>
          <p:cNvPr id="3" name="Content Placeholder 2">
            <a:extLst>
              <a:ext uri="{FF2B5EF4-FFF2-40B4-BE49-F238E27FC236}">
                <a16:creationId xmlns:a16="http://schemas.microsoft.com/office/drawing/2014/main" id="{042EF095-3E8C-6B4C-B3FA-C266D1A66735}"/>
              </a:ext>
            </a:extLst>
          </p:cNvPr>
          <p:cNvSpPr>
            <a:spLocks noGrp="1"/>
          </p:cNvSpPr>
          <p:nvPr>
            <p:ph idx="1"/>
          </p:nvPr>
        </p:nvSpPr>
        <p:spPr/>
        <p:txBody>
          <a:bodyPr>
            <a:noAutofit/>
          </a:bodyPr>
          <a:lstStyle/>
          <a:p>
            <a:pPr marL="457200" indent="-457200" algn="just">
              <a:spcBef>
                <a:spcPts val="500"/>
              </a:spcBef>
              <a:buFont typeface="+mj-lt"/>
              <a:buAutoNum type="arabicPeriod"/>
            </a:pPr>
            <a:r>
              <a:rPr lang="en-US" sz="2200" dirty="0">
                <a:latin typeface="Garamond" panose="02020404030301010803" pitchFamily="18" charset="0"/>
                <a:cs typeface="Times New Roman" panose="02020603050405020304" pitchFamily="18" charset="0"/>
              </a:rPr>
              <a:t>DAMSM takes as input an image and the set [</a:t>
            </a:r>
            <a:r>
              <a:rPr lang="en-US" sz="2200" i="1" dirty="0">
                <a:latin typeface="Garamond" panose="02020404030301010803" pitchFamily="18" charset="0"/>
                <a:cs typeface="Times New Roman" panose="02020603050405020304" pitchFamily="18" charset="0"/>
              </a:rPr>
              <a:t>e</a:t>
            </a:r>
            <a:r>
              <a:rPr lang="en-US" sz="2200" dirty="0">
                <a:latin typeface="Garamond" panose="02020404030301010803" pitchFamily="18" charset="0"/>
                <a:cs typeface="Times New Roman" panose="02020603050405020304" pitchFamily="18" charset="0"/>
              </a:rPr>
              <a:t>], and provides feedback on how well the two ‘fit’ together. It does this as follows:</a:t>
            </a:r>
          </a:p>
          <a:p>
            <a:pPr marL="457200" indent="-457200" algn="just">
              <a:spcBef>
                <a:spcPts val="500"/>
              </a:spcBef>
              <a:buFont typeface="+mj-lt"/>
              <a:buAutoNum type="arabicPeriod"/>
            </a:pPr>
            <a:r>
              <a:rPr lang="en-US" sz="2200" dirty="0">
                <a:latin typeface="Garamond" panose="02020404030301010803" pitchFamily="18" charset="0"/>
                <a:cs typeface="Times New Roman" panose="02020603050405020304" pitchFamily="18" charset="0"/>
              </a:rPr>
              <a:t>Using a standard Convolutional Neural Network</a:t>
            </a:r>
          </a:p>
          <a:p>
            <a:pPr marL="457200" indent="-457200" algn="just">
              <a:spcBef>
                <a:spcPts val="500"/>
              </a:spcBef>
              <a:buFont typeface="+mj-lt"/>
              <a:buAutoNum type="arabicPeriod"/>
            </a:pPr>
            <a:r>
              <a:rPr lang="en-US" sz="2200" dirty="0">
                <a:latin typeface="Garamond" panose="02020404030301010803" pitchFamily="18" charset="0"/>
                <a:cs typeface="Times New Roman" panose="02020603050405020304" pitchFamily="18" charset="0"/>
              </a:rPr>
              <a:t>The dimensionality of the feature maps is made equal to that of the word embeddings, </a:t>
            </a:r>
            <a:r>
              <a:rPr lang="en-US" sz="2200" b="1" dirty="0">
                <a:latin typeface="Garamond" panose="02020404030301010803" pitchFamily="18" charset="0"/>
                <a:cs typeface="Times New Roman" panose="02020603050405020304" pitchFamily="18" charset="0"/>
              </a:rPr>
              <a:t>so that they can be treated as equivalent entities</a:t>
            </a:r>
            <a:r>
              <a:rPr lang="en-US" sz="2200" dirty="0">
                <a:latin typeface="Garamond" panose="02020404030301010803" pitchFamily="18" charset="0"/>
                <a:cs typeface="Times New Roman" panose="02020603050405020304" pitchFamily="18" charset="0"/>
              </a:rPr>
              <a:t>.</a:t>
            </a:r>
          </a:p>
          <a:p>
            <a:pPr marL="457200" indent="-457200" algn="just">
              <a:spcBef>
                <a:spcPts val="500"/>
              </a:spcBef>
              <a:buFont typeface="+mj-lt"/>
              <a:buAutoNum type="arabicPeriod"/>
            </a:pPr>
            <a:r>
              <a:rPr lang="en-US" sz="2200" dirty="0">
                <a:latin typeface="Garamond" panose="02020404030301010803" pitchFamily="18" charset="0"/>
                <a:cs typeface="Times New Roman" panose="02020603050405020304" pitchFamily="18" charset="0"/>
              </a:rPr>
              <a:t>Based on each token in the caption, Attention is applied over the feature maps, to compute a weighted average of them. </a:t>
            </a:r>
            <a:r>
              <a:rPr lang="en-US" sz="2200" b="1" dirty="0">
                <a:latin typeface="Garamond" panose="02020404030301010803" pitchFamily="18" charset="0"/>
                <a:cs typeface="Times New Roman" panose="02020603050405020304" pitchFamily="18" charset="0"/>
              </a:rPr>
              <a:t>This attention-vector essentially represents the image’s abstraction of the token.</a:t>
            </a:r>
          </a:p>
          <a:p>
            <a:pPr marL="457200" indent="-457200" algn="just">
              <a:spcBef>
                <a:spcPts val="500"/>
              </a:spcBef>
              <a:buFont typeface="+mj-lt"/>
              <a:buAutoNum type="arabicPeriod"/>
            </a:pPr>
            <a:r>
              <a:rPr lang="en-US" sz="2200" dirty="0">
                <a:latin typeface="Garamond" panose="02020404030301010803" pitchFamily="18" charset="0"/>
                <a:cs typeface="Times New Roman" panose="02020603050405020304" pitchFamily="18" charset="0"/>
              </a:rPr>
              <a:t>Finally, DAMSM is trained to minimize the difference between the above attention-vector (</a:t>
            </a:r>
            <a:r>
              <a:rPr lang="en-US" sz="2200" b="1" dirty="0">
                <a:latin typeface="Garamond" panose="02020404030301010803" pitchFamily="18" charset="0"/>
                <a:cs typeface="Times New Roman" panose="02020603050405020304" pitchFamily="18" charset="0"/>
              </a:rPr>
              <a:t>visual portrayal of the word</a:t>
            </a:r>
            <a:r>
              <a:rPr lang="en-US" sz="2200" dirty="0">
                <a:latin typeface="Garamond" panose="02020404030301010803" pitchFamily="18" charset="0"/>
                <a:cs typeface="Times New Roman" panose="02020603050405020304" pitchFamily="18" charset="0"/>
              </a:rPr>
              <a:t>) &amp; the word-embedding (</a:t>
            </a:r>
            <a:r>
              <a:rPr lang="en-US" sz="2200" b="1" dirty="0">
                <a:latin typeface="Garamond" panose="02020404030301010803" pitchFamily="18" charset="0"/>
                <a:cs typeface="Times New Roman" panose="02020603050405020304" pitchFamily="18" charset="0"/>
              </a:rPr>
              <a:t>textual meaning of the word</a:t>
            </a:r>
            <a:r>
              <a:rPr lang="en-US" sz="2200" dirty="0">
                <a:latin typeface="Garamond" panose="02020404030301010803" pitchFamily="18" charset="0"/>
                <a:cs typeface="Times New Roman" panose="02020603050405020304" pitchFamily="18" charset="0"/>
              </a:rPr>
              <a:t>). </a:t>
            </a:r>
          </a:p>
          <a:p>
            <a:pPr>
              <a:spcBef>
                <a:spcPts val="500"/>
              </a:spcBef>
            </a:pPr>
            <a:endParaRPr lang="en-US" sz="2200" dirty="0"/>
          </a:p>
        </p:txBody>
      </p:sp>
    </p:spTree>
    <p:extLst>
      <p:ext uri="{BB962C8B-B14F-4D97-AF65-F5344CB8AC3E}">
        <p14:creationId xmlns:p14="http://schemas.microsoft.com/office/powerpoint/2010/main" val="632950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315425-BCCA-E34F-936E-401F18C642DD}"/>
              </a:ext>
            </a:extLst>
          </p:cNvPr>
          <p:cNvSpPr/>
          <p:nvPr/>
        </p:nvSpPr>
        <p:spPr>
          <a:xfrm>
            <a:off x="4166577" y="1859340"/>
            <a:ext cx="3478837" cy="1569660"/>
          </a:xfrm>
          <a:prstGeom prst="rect">
            <a:avLst/>
          </a:prstGeom>
        </p:spPr>
        <p:txBody>
          <a:bodyPr wrap="none">
            <a:spAutoFit/>
          </a:bodyPr>
          <a:lstStyle/>
          <a:p>
            <a:pPr marL="146050" indent="0" algn="ctr">
              <a:buNone/>
            </a:pPr>
            <a:r>
              <a:rPr lang="en-US" sz="9600" b="1" dirty="0">
                <a:latin typeface="Ink Free" panose="03080402000500000000" pitchFamily="66" charset="0"/>
              </a:rPr>
              <a:t>Code…</a:t>
            </a:r>
          </a:p>
        </p:txBody>
      </p:sp>
      <p:sp>
        <p:nvSpPr>
          <p:cNvPr id="3" name="Rectangle 2">
            <a:extLst>
              <a:ext uri="{FF2B5EF4-FFF2-40B4-BE49-F238E27FC236}">
                <a16:creationId xmlns:a16="http://schemas.microsoft.com/office/drawing/2014/main" id="{35C92C43-FBB5-8C48-832D-49D840665CC1}"/>
              </a:ext>
            </a:extLst>
          </p:cNvPr>
          <p:cNvSpPr/>
          <p:nvPr/>
        </p:nvSpPr>
        <p:spPr>
          <a:xfrm>
            <a:off x="2525486" y="3972734"/>
            <a:ext cx="7604166" cy="830997"/>
          </a:xfrm>
          <a:prstGeom prst="rect">
            <a:avLst/>
          </a:prstGeom>
        </p:spPr>
        <p:txBody>
          <a:bodyPr wrap="square">
            <a:spAutoFit/>
          </a:bodyPr>
          <a:lstStyle/>
          <a:p>
            <a:pPr marL="146050" indent="0" algn="ctr">
              <a:buNone/>
            </a:pPr>
            <a:r>
              <a:rPr lang="en-US" sz="2400" dirty="0">
                <a:hlinkClick r:id="rId2"/>
              </a:rPr>
              <a:t>https://github.com/nikunjlad/Text-to-Image-Metamorphosis-using-GANs</a:t>
            </a:r>
            <a:endParaRPr lang="en-US" sz="2400" b="1" dirty="0">
              <a:latin typeface="Ink Free" panose="03080402000500000000" pitchFamily="66" charset="0"/>
            </a:endParaRPr>
          </a:p>
        </p:txBody>
      </p:sp>
    </p:spTree>
    <p:extLst>
      <p:ext uri="{BB962C8B-B14F-4D97-AF65-F5344CB8AC3E}">
        <p14:creationId xmlns:p14="http://schemas.microsoft.com/office/powerpoint/2010/main" val="1890421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CDA51-A0D8-3B49-9514-699B14A96846}"/>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3FEF7E68-8132-9149-87EC-2B791EDE8080}"/>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cs typeface="Times New Roman" panose="02020603050405020304" pitchFamily="18" charset="0"/>
              </a:rPr>
              <a:t>To achieve the generation of images given image description or caption, we used a generative adversarial network. </a:t>
            </a:r>
          </a:p>
          <a:p>
            <a:pPr marL="457200" indent="-457200">
              <a:buFont typeface="+mj-lt"/>
              <a:buAutoNum type="arabicPeriod"/>
            </a:pPr>
            <a:r>
              <a:rPr lang="en-US" dirty="0">
                <a:cs typeface="Times New Roman" panose="02020603050405020304" pitchFamily="18" charset="0"/>
              </a:rPr>
              <a:t>This GAN architecture works in collaboration with a Text Encoder, that is, a bidirectional LSTM.</a:t>
            </a:r>
          </a:p>
          <a:p>
            <a:pPr marL="457200" indent="-457200">
              <a:buFont typeface="+mj-lt"/>
              <a:buAutoNum type="arabicPeriod"/>
            </a:pPr>
            <a:r>
              <a:rPr lang="en-US" dirty="0">
                <a:cs typeface="Times New Roman" panose="02020603050405020304" pitchFamily="18" charset="0"/>
              </a:rPr>
              <a:t>Then, one more component that checks if the images and its context are a match, this block is called as DAMSM.</a:t>
            </a:r>
          </a:p>
          <a:p>
            <a:pPr marL="457200" indent="-457200">
              <a:buFont typeface="+mj-lt"/>
              <a:buAutoNum type="arabicPeriod"/>
            </a:pPr>
            <a:r>
              <a:rPr lang="en-US" dirty="0">
                <a:cs typeface="Times New Roman" panose="02020603050405020304" pitchFamily="18" charset="0"/>
              </a:rPr>
              <a:t>This entire architecture is then coded in </a:t>
            </a:r>
            <a:r>
              <a:rPr lang="en-US" dirty="0" err="1">
                <a:cs typeface="Times New Roman" panose="02020603050405020304" pitchFamily="18" charset="0"/>
              </a:rPr>
              <a:t>Pytorch</a:t>
            </a:r>
            <a:r>
              <a:rPr lang="en-US" dirty="0">
                <a:cs typeface="Times New Roman" panose="02020603050405020304" pitchFamily="18" charset="0"/>
              </a:rPr>
              <a:t>.</a:t>
            </a:r>
          </a:p>
          <a:p>
            <a:pPr marL="457200" indent="-457200">
              <a:buFont typeface="+mj-lt"/>
              <a:buAutoNum type="arabicPeriod"/>
            </a:pPr>
            <a:r>
              <a:rPr lang="en-US" dirty="0">
                <a:cs typeface="Times New Roman" panose="02020603050405020304" pitchFamily="18" charset="0"/>
              </a:rPr>
              <a:t>Because the model requires higher computational efficiency, we have used Google Cloud Platform to run our model.</a:t>
            </a:r>
          </a:p>
          <a:p>
            <a:endParaRPr lang="en-US" dirty="0"/>
          </a:p>
        </p:txBody>
      </p:sp>
    </p:spTree>
    <p:extLst>
      <p:ext uri="{BB962C8B-B14F-4D97-AF65-F5344CB8AC3E}">
        <p14:creationId xmlns:p14="http://schemas.microsoft.com/office/powerpoint/2010/main" val="3467619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C163E-3243-BA4E-A22A-4BCA64301F7C}"/>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6D51C2B4-6469-244D-B895-63F9A7182016}"/>
              </a:ext>
            </a:extLst>
          </p:cNvPr>
          <p:cNvSpPr>
            <a:spLocks noGrp="1"/>
          </p:cNvSpPr>
          <p:nvPr>
            <p:ph idx="1"/>
          </p:nvPr>
        </p:nvSpPr>
        <p:spPr/>
        <p:txBody>
          <a:bodyPr/>
          <a:lstStyle/>
          <a:p>
            <a:pPr marL="457200" indent="-457200">
              <a:buFont typeface="+mj-lt"/>
              <a:buAutoNum type="arabicPeriod"/>
            </a:pPr>
            <a:r>
              <a:rPr lang="en-US" dirty="0"/>
              <a:t>We trained the network for 600 epochs with learning rate of 0.0002</a:t>
            </a:r>
          </a:p>
          <a:p>
            <a:pPr marL="457200" indent="-457200">
              <a:buFont typeface="+mj-lt"/>
              <a:buAutoNum type="arabicPeriod"/>
            </a:pPr>
            <a:r>
              <a:rPr lang="en-US" dirty="0"/>
              <a:t>Generator loss: 4.53 and Discriminator loss: 5.03</a:t>
            </a:r>
          </a:p>
          <a:p>
            <a:pPr marL="457200" indent="-457200">
              <a:buFont typeface="+mj-lt"/>
              <a:buAutoNum type="arabicPeriod"/>
            </a:pPr>
            <a:r>
              <a:rPr lang="en-US" dirty="0"/>
              <a:t>MirrorGAN implementation halted midway on server due to dimension error.</a:t>
            </a:r>
          </a:p>
          <a:p>
            <a:pPr marL="146050" indent="0">
              <a:buNone/>
            </a:pPr>
            <a:endParaRPr lang="en-US" dirty="0"/>
          </a:p>
        </p:txBody>
      </p:sp>
      <p:sp>
        <p:nvSpPr>
          <p:cNvPr id="4" name="TextBox 3">
            <a:extLst>
              <a:ext uri="{FF2B5EF4-FFF2-40B4-BE49-F238E27FC236}">
                <a16:creationId xmlns:a16="http://schemas.microsoft.com/office/drawing/2014/main" id="{9F32D1C0-886C-4142-B871-4CAB3033E625}"/>
              </a:ext>
            </a:extLst>
          </p:cNvPr>
          <p:cNvSpPr txBox="1"/>
          <p:nvPr/>
        </p:nvSpPr>
        <p:spPr>
          <a:xfrm>
            <a:off x="3845229" y="5003073"/>
            <a:ext cx="2202082" cy="1231106"/>
          </a:xfrm>
          <a:prstGeom prst="rect">
            <a:avLst/>
          </a:prstGeom>
          <a:noFill/>
        </p:spPr>
        <p:txBody>
          <a:bodyPr wrap="square" rtlCol="0">
            <a:spAutoFit/>
          </a:bodyPr>
          <a:lstStyle/>
          <a:p>
            <a:r>
              <a:rPr lang="en-US" sz="1400" dirty="0"/>
              <a:t>This bird has overall dark body color, and has a small white patch at the base of the beak.</a:t>
            </a:r>
          </a:p>
          <a:p>
            <a:endParaRPr lang="en-US" dirty="0"/>
          </a:p>
        </p:txBody>
      </p:sp>
      <p:sp>
        <p:nvSpPr>
          <p:cNvPr id="5" name="TextBox 4">
            <a:extLst>
              <a:ext uri="{FF2B5EF4-FFF2-40B4-BE49-F238E27FC236}">
                <a16:creationId xmlns:a16="http://schemas.microsoft.com/office/drawing/2014/main" id="{9DBE88D2-1095-2647-876C-48CE8DDBE24C}"/>
              </a:ext>
            </a:extLst>
          </p:cNvPr>
          <p:cNvSpPr txBox="1"/>
          <p:nvPr/>
        </p:nvSpPr>
        <p:spPr>
          <a:xfrm>
            <a:off x="8407729" y="5218516"/>
            <a:ext cx="2314498" cy="1015663"/>
          </a:xfrm>
          <a:prstGeom prst="rect">
            <a:avLst/>
          </a:prstGeom>
          <a:noFill/>
        </p:spPr>
        <p:txBody>
          <a:bodyPr wrap="square" rtlCol="0">
            <a:spAutoFit/>
          </a:bodyPr>
          <a:lstStyle/>
          <a:p>
            <a:r>
              <a:rPr lang="en-US" sz="1400" dirty="0"/>
              <a:t>this bird has a dark light overall body color, with long neck and short legs.</a:t>
            </a:r>
          </a:p>
          <a:p>
            <a:endParaRPr lang="en-US" dirty="0"/>
          </a:p>
        </p:txBody>
      </p:sp>
      <p:pic>
        <p:nvPicPr>
          <p:cNvPr id="6" name="Picture 5" descr="A small bird perched on a branch&#10;&#10;Description automatically generated">
            <a:extLst>
              <a:ext uri="{FF2B5EF4-FFF2-40B4-BE49-F238E27FC236}">
                <a16:creationId xmlns:a16="http://schemas.microsoft.com/office/drawing/2014/main" id="{0BC41C31-80A8-A445-B2FE-7DF39110E793}"/>
              </a:ext>
            </a:extLst>
          </p:cNvPr>
          <p:cNvPicPr>
            <a:picLocks noChangeAspect="1"/>
          </p:cNvPicPr>
          <p:nvPr/>
        </p:nvPicPr>
        <p:blipFill>
          <a:blip r:embed="rId2"/>
          <a:stretch>
            <a:fillRect/>
          </a:stretch>
        </p:blipFill>
        <p:spPr>
          <a:xfrm>
            <a:off x="1563715" y="3702712"/>
            <a:ext cx="2202081" cy="2202081"/>
          </a:xfrm>
          <a:prstGeom prst="rect">
            <a:avLst/>
          </a:prstGeom>
        </p:spPr>
      </p:pic>
      <p:pic>
        <p:nvPicPr>
          <p:cNvPr id="7" name="Picture 6" descr="A small bird sitting on a branch&#10;&#10;Description automatically generated">
            <a:extLst>
              <a:ext uri="{FF2B5EF4-FFF2-40B4-BE49-F238E27FC236}">
                <a16:creationId xmlns:a16="http://schemas.microsoft.com/office/drawing/2014/main" id="{6CE973EB-C49C-A144-BB3B-D7AAFF414B3B}"/>
              </a:ext>
            </a:extLst>
          </p:cNvPr>
          <p:cNvPicPr>
            <a:picLocks noChangeAspect="1"/>
          </p:cNvPicPr>
          <p:nvPr/>
        </p:nvPicPr>
        <p:blipFill>
          <a:blip r:embed="rId3"/>
          <a:stretch>
            <a:fillRect/>
          </a:stretch>
        </p:blipFill>
        <p:spPr>
          <a:xfrm>
            <a:off x="6126480" y="3702712"/>
            <a:ext cx="2202080" cy="2202080"/>
          </a:xfrm>
          <a:prstGeom prst="rect">
            <a:avLst/>
          </a:prstGeom>
        </p:spPr>
      </p:pic>
    </p:spTree>
    <p:extLst>
      <p:ext uri="{BB962C8B-B14F-4D97-AF65-F5344CB8AC3E}">
        <p14:creationId xmlns:p14="http://schemas.microsoft.com/office/powerpoint/2010/main" val="976127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15BB-B4FD-DA4F-8084-6EAED176B2CD}"/>
              </a:ext>
            </a:extLst>
          </p:cNvPr>
          <p:cNvSpPr>
            <a:spLocks noGrp="1"/>
          </p:cNvSpPr>
          <p:nvPr>
            <p:ph type="title"/>
          </p:nvPr>
        </p:nvSpPr>
        <p:spPr/>
        <p:txBody>
          <a:bodyPr/>
          <a:lstStyle/>
          <a:p>
            <a:r>
              <a:rPr lang="en-US" dirty="0"/>
              <a:t>Performance Evaluation</a:t>
            </a:r>
          </a:p>
        </p:txBody>
      </p:sp>
      <p:sp>
        <p:nvSpPr>
          <p:cNvPr id="3" name="Content Placeholder 2">
            <a:extLst>
              <a:ext uri="{FF2B5EF4-FFF2-40B4-BE49-F238E27FC236}">
                <a16:creationId xmlns:a16="http://schemas.microsoft.com/office/drawing/2014/main" id="{5B7DDFBC-B171-BC4E-9FE7-B1BBC2049523}"/>
              </a:ext>
            </a:extLst>
          </p:cNvPr>
          <p:cNvSpPr>
            <a:spLocks noGrp="1"/>
          </p:cNvSpPr>
          <p:nvPr>
            <p:ph idx="1"/>
          </p:nvPr>
        </p:nvSpPr>
        <p:spPr>
          <a:xfrm>
            <a:off x="1097280" y="2108201"/>
            <a:ext cx="4998720" cy="3760891"/>
          </a:xfrm>
        </p:spPr>
        <p:txBody>
          <a:bodyPr>
            <a:normAutofit fontScale="92500" lnSpcReduction="10000"/>
          </a:bodyPr>
          <a:lstStyle/>
          <a:p>
            <a:pPr marL="457200" indent="-457200">
              <a:buFont typeface="+mj-lt"/>
              <a:buAutoNum type="arabicPeriod"/>
            </a:pPr>
            <a:r>
              <a:rPr lang="en-US" dirty="0"/>
              <a:t>Training took 14-15 </a:t>
            </a:r>
            <a:r>
              <a:rPr lang="en-US" dirty="0" err="1"/>
              <a:t>hrs</a:t>
            </a:r>
            <a:r>
              <a:rPr lang="en-US" dirty="0"/>
              <a:t>, using pretrained network.</a:t>
            </a:r>
          </a:p>
          <a:p>
            <a:pPr marL="457200" indent="-457200">
              <a:buFont typeface="+mj-lt"/>
              <a:buAutoNum type="arabicPeriod"/>
            </a:pPr>
            <a:r>
              <a:rPr lang="en-US" dirty="0"/>
              <a:t>The network consumed significant system resources due to the use of 4 models - </a:t>
            </a:r>
            <a:r>
              <a:rPr lang="en-US" dirty="0" err="1"/>
              <a:t>rnn</a:t>
            </a:r>
            <a:r>
              <a:rPr lang="en-US" dirty="0"/>
              <a:t> encoder, </a:t>
            </a:r>
            <a:r>
              <a:rPr lang="en-US" dirty="0" err="1"/>
              <a:t>cnn</a:t>
            </a:r>
            <a:r>
              <a:rPr lang="en-US" dirty="0"/>
              <a:t> encoder, generators and discriminators.</a:t>
            </a:r>
          </a:p>
          <a:p>
            <a:pPr marL="457200" indent="-457200">
              <a:buFont typeface="+mj-lt"/>
              <a:buAutoNum type="arabicPeriod"/>
            </a:pPr>
            <a:r>
              <a:rPr lang="en-US" dirty="0"/>
              <a:t>Used 1 Nvidia Tesla T4 for training on Google Cloud Instance. </a:t>
            </a:r>
          </a:p>
          <a:p>
            <a:pPr marL="457200" indent="-457200">
              <a:buFont typeface="+mj-lt"/>
              <a:buAutoNum type="arabicPeriod"/>
            </a:pPr>
            <a:r>
              <a:rPr lang="en-US" dirty="0"/>
              <a:t>About 4.5 GB of the 15gb of memory consumed for a Single GPU execution.</a:t>
            </a:r>
          </a:p>
          <a:p>
            <a:endParaRPr lang="en-US" dirty="0"/>
          </a:p>
        </p:txBody>
      </p:sp>
      <p:pic>
        <p:nvPicPr>
          <p:cNvPr id="4" name="Picture 3" descr="A screenshot of text&#10;&#10;Description automatically generated">
            <a:extLst>
              <a:ext uri="{FF2B5EF4-FFF2-40B4-BE49-F238E27FC236}">
                <a16:creationId xmlns:a16="http://schemas.microsoft.com/office/drawing/2014/main" id="{5E3036EB-4C71-CE4C-9F90-7021ED04E0A3}"/>
              </a:ext>
            </a:extLst>
          </p:cNvPr>
          <p:cNvPicPr>
            <a:picLocks noChangeAspect="1"/>
          </p:cNvPicPr>
          <p:nvPr/>
        </p:nvPicPr>
        <p:blipFill>
          <a:blip r:embed="rId2"/>
          <a:stretch>
            <a:fillRect/>
          </a:stretch>
        </p:blipFill>
        <p:spPr>
          <a:xfrm>
            <a:off x="6341424" y="2108201"/>
            <a:ext cx="4863616" cy="3568204"/>
          </a:xfrm>
          <a:prstGeom prst="rect">
            <a:avLst/>
          </a:prstGeom>
        </p:spPr>
      </p:pic>
    </p:spTree>
    <p:extLst>
      <p:ext uri="{BB962C8B-B14F-4D97-AF65-F5344CB8AC3E}">
        <p14:creationId xmlns:p14="http://schemas.microsoft.com/office/powerpoint/2010/main" val="3100362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DF30-4597-D243-9B07-DB0C59A786F1}"/>
              </a:ext>
            </a:extLst>
          </p:cNvPr>
          <p:cNvSpPr>
            <a:spLocks noGrp="1"/>
          </p:cNvSpPr>
          <p:nvPr>
            <p:ph type="title"/>
          </p:nvPr>
        </p:nvSpPr>
        <p:spPr/>
        <p:txBody>
          <a:bodyPr/>
          <a:lstStyle/>
          <a:p>
            <a:r>
              <a:rPr lang="en-US" dirty="0"/>
              <a:t>Things we added to the project</a:t>
            </a:r>
          </a:p>
        </p:txBody>
      </p:sp>
      <p:sp>
        <p:nvSpPr>
          <p:cNvPr id="3" name="Content Placeholder 2">
            <a:extLst>
              <a:ext uri="{FF2B5EF4-FFF2-40B4-BE49-F238E27FC236}">
                <a16:creationId xmlns:a16="http://schemas.microsoft.com/office/drawing/2014/main" id="{7354A5D2-F451-4749-B8DB-D0CBAF63CAC8}"/>
              </a:ext>
            </a:extLst>
          </p:cNvPr>
          <p:cNvSpPr>
            <a:spLocks noGrp="1"/>
          </p:cNvSpPr>
          <p:nvPr>
            <p:ph idx="1"/>
          </p:nvPr>
        </p:nvSpPr>
        <p:spPr/>
        <p:txBody>
          <a:bodyPr>
            <a:normAutofit lnSpcReduction="10000"/>
          </a:bodyPr>
          <a:lstStyle/>
          <a:p>
            <a:pPr marL="457200" indent="-457200">
              <a:buFont typeface="+mj-lt"/>
              <a:buAutoNum type="arabicPeriod"/>
            </a:pPr>
            <a:r>
              <a:rPr lang="en-US" dirty="0"/>
              <a:t>We implemented a multi-GPU training session to observe how training time can be reduced significantly by distributing computational load on multiple GPUs</a:t>
            </a:r>
          </a:p>
          <a:p>
            <a:pPr marL="457200" indent="-457200">
              <a:buFont typeface="+mj-lt"/>
              <a:buAutoNum type="arabicPeriod"/>
            </a:pPr>
            <a:r>
              <a:rPr lang="en-US" dirty="0"/>
              <a:t>We observed attentional maps of intermediate layers while training and saw the way the network was learning.</a:t>
            </a:r>
          </a:p>
          <a:p>
            <a:pPr marL="457200" indent="-457200">
              <a:buFont typeface="+mj-lt"/>
              <a:buAutoNum type="arabicPeriod"/>
            </a:pPr>
            <a:r>
              <a:rPr lang="en-US" dirty="0"/>
              <a:t>We added custom sentences and captions as part of model evaluation while changing number of epochs.</a:t>
            </a:r>
          </a:p>
          <a:p>
            <a:pPr marL="457200" indent="-457200">
              <a:buFont typeface="+mj-lt"/>
              <a:buAutoNum type="arabicPeriod"/>
            </a:pPr>
            <a:r>
              <a:rPr lang="en-US" dirty="0"/>
              <a:t>Most importantly, we not only implemented AttnGAN but also partially implemented MirrorGAN. Since MirrorGAN was introduced in 2019 and is new in the academic world, our model crashed on the server midway. </a:t>
            </a:r>
          </a:p>
        </p:txBody>
      </p:sp>
    </p:spTree>
    <p:extLst>
      <p:ext uri="{BB962C8B-B14F-4D97-AF65-F5344CB8AC3E}">
        <p14:creationId xmlns:p14="http://schemas.microsoft.com/office/powerpoint/2010/main" val="2509155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E220-F326-884E-8792-943E1D847095}"/>
              </a:ext>
            </a:extLst>
          </p:cNvPr>
          <p:cNvSpPr>
            <a:spLocks noGrp="1"/>
          </p:cNvSpPr>
          <p:nvPr>
            <p:ph type="title"/>
          </p:nvPr>
        </p:nvSpPr>
        <p:spPr/>
        <p:txBody>
          <a:bodyPr/>
          <a:lstStyle/>
          <a:p>
            <a:r>
              <a:rPr lang="en-US" dirty="0"/>
              <a:t>Problem Statement</a:t>
            </a:r>
          </a:p>
        </p:txBody>
      </p:sp>
      <p:sp>
        <p:nvSpPr>
          <p:cNvPr id="4" name="Content Placeholder 3">
            <a:extLst>
              <a:ext uri="{FF2B5EF4-FFF2-40B4-BE49-F238E27FC236}">
                <a16:creationId xmlns:a16="http://schemas.microsoft.com/office/drawing/2014/main" id="{CABAA600-86AA-5D4B-A889-7A7D318EC3F1}"/>
              </a:ext>
            </a:extLst>
          </p:cNvPr>
          <p:cNvSpPr>
            <a:spLocks noGrp="1"/>
          </p:cNvSpPr>
          <p:nvPr>
            <p:ph idx="1"/>
          </p:nvPr>
        </p:nvSpPr>
        <p:spPr>
          <a:xfrm>
            <a:off x="1097280" y="2108201"/>
            <a:ext cx="6562304" cy="3760891"/>
          </a:xfrm>
        </p:spPr>
        <p:txBody>
          <a:bodyPr>
            <a:noAutofit/>
          </a:bodyPr>
          <a:lstStyle/>
          <a:p>
            <a:pPr marL="457200" indent="-457200">
              <a:buFont typeface="+mj-lt"/>
              <a:buAutoNum type="arabicPeriod"/>
            </a:pPr>
            <a:r>
              <a:rPr lang="en-US" sz="2200" dirty="0"/>
              <a:t>The project aims to synthesize images given text image captions.</a:t>
            </a:r>
          </a:p>
          <a:p>
            <a:pPr marL="292608" lvl="1" indent="0">
              <a:buNone/>
            </a:pPr>
            <a:r>
              <a:rPr lang="en-US" sz="2200" dirty="0"/>
              <a:t>	Input = Text description (e.g. image caption)</a:t>
            </a:r>
          </a:p>
          <a:p>
            <a:pPr marL="292608" lvl="1" indent="0">
              <a:buNone/>
            </a:pPr>
            <a:r>
              <a:rPr lang="en-US" sz="2200" dirty="0"/>
              <a:t>	Output = Image (generally RGB)</a:t>
            </a:r>
          </a:p>
          <a:p>
            <a:pPr marL="292608" lvl="1" indent="0">
              <a:buNone/>
            </a:pPr>
            <a:r>
              <a:rPr lang="en-US" sz="2200" dirty="0"/>
              <a:t>	Input = A bird with orange body and blue feathers</a:t>
            </a:r>
          </a:p>
          <a:p>
            <a:pPr marL="749808" lvl="1" indent="-457200">
              <a:buFont typeface="+mj-lt"/>
              <a:buAutoNum type="arabicPeriod"/>
            </a:pPr>
            <a:endParaRPr lang="en-US" sz="2200" dirty="0"/>
          </a:p>
          <a:p>
            <a:pPr marL="457200" indent="-457200">
              <a:buFont typeface="+mj-lt"/>
              <a:buAutoNum type="arabicPeriod"/>
            </a:pPr>
            <a:r>
              <a:rPr lang="en-US" sz="2200" dirty="0"/>
              <a:t>There have been lot of work in this direction but we choose one of the most accepted algorithm capable of producing state-of-the-art performance.</a:t>
            </a:r>
          </a:p>
        </p:txBody>
      </p:sp>
      <p:pic>
        <p:nvPicPr>
          <p:cNvPr id="6" name="Picture 5" descr="A colorful bird perched on a tree branch&#10;&#10;Description automatically generated">
            <a:extLst>
              <a:ext uri="{FF2B5EF4-FFF2-40B4-BE49-F238E27FC236}">
                <a16:creationId xmlns:a16="http://schemas.microsoft.com/office/drawing/2014/main" id="{DC7D8E2F-1AFB-FE4B-A7AC-8FE2396B5B36}"/>
              </a:ext>
            </a:extLst>
          </p:cNvPr>
          <p:cNvPicPr>
            <a:picLocks noChangeAspect="1"/>
          </p:cNvPicPr>
          <p:nvPr/>
        </p:nvPicPr>
        <p:blipFill>
          <a:blip r:embed="rId2"/>
          <a:stretch>
            <a:fillRect/>
          </a:stretch>
        </p:blipFill>
        <p:spPr>
          <a:xfrm>
            <a:off x="8178090" y="2312511"/>
            <a:ext cx="2977590" cy="2232977"/>
          </a:xfrm>
          <a:prstGeom prst="rect">
            <a:avLst/>
          </a:prstGeom>
        </p:spPr>
      </p:pic>
      <p:sp>
        <p:nvSpPr>
          <p:cNvPr id="5" name="TextBox 4">
            <a:extLst>
              <a:ext uri="{FF2B5EF4-FFF2-40B4-BE49-F238E27FC236}">
                <a16:creationId xmlns:a16="http://schemas.microsoft.com/office/drawing/2014/main" id="{87830570-A3BC-A449-BAC7-6A27B5785805}"/>
              </a:ext>
            </a:extLst>
          </p:cNvPr>
          <p:cNvSpPr txBox="1"/>
          <p:nvPr/>
        </p:nvSpPr>
        <p:spPr>
          <a:xfrm>
            <a:off x="9132125" y="4751307"/>
            <a:ext cx="989373" cy="430887"/>
          </a:xfrm>
          <a:prstGeom prst="rect">
            <a:avLst/>
          </a:prstGeom>
          <a:noFill/>
        </p:spPr>
        <p:txBody>
          <a:bodyPr wrap="none" rtlCol="0">
            <a:spAutoFit/>
          </a:bodyPr>
          <a:lstStyle/>
          <a:p>
            <a:r>
              <a:rPr lang="en-US" sz="2200" dirty="0"/>
              <a:t>Output</a:t>
            </a:r>
          </a:p>
        </p:txBody>
      </p:sp>
    </p:spTree>
    <p:extLst>
      <p:ext uri="{BB962C8B-B14F-4D97-AF65-F5344CB8AC3E}">
        <p14:creationId xmlns:p14="http://schemas.microsoft.com/office/powerpoint/2010/main" val="374127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34FD0-3838-3248-80C3-79AF48A158A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AC986DE-4672-6948-B2E1-81B0CF49530E}"/>
              </a:ext>
            </a:extLst>
          </p:cNvPr>
          <p:cNvSpPr>
            <a:spLocks noGrp="1"/>
          </p:cNvSpPr>
          <p:nvPr>
            <p:ph idx="1"/>
          </p:nvPr>
        </p:nvSpPr>
        <p:spPr/>
        <p:txBody>
          <a:bodyPr>
            <a:noAutofit/>
          </a:bodyPr>
          <a:lstStyle/>
          <a:p>
            <a:pPr marL="457200" indent="-457200" algn="just">
              <a:spcBef>
                <a:spcPts val="300"/>
              </a:spcBef>
              <a:buFont typeface="+mj-lt"/>
              <a:buAutoNum type="arabicPeriod"/>
            </a:pPr>
            <a:r>
              <a:rPr lang="en-US" sz="2100" dirty="0"/>
              <a:t>Thus, we conclude that the AttnGAN, is capable of learning text to generate fine grained images by paying attention to certain parts of the images considering certain parts of the text.</a:t>
            </a:r>
          </a:p>
          <a:p>
            <a:pPr marL="457200" indent="-457200" algn="just">
              <a:spcBef>
                <a:spcPts val="300"/>
              </a:spcBef>
              <a:buFont typeface="+mj-lt"/>
              <a:buAutoNum type="arabicPeriod"/>
            </a:pPr>
            <a:r>
              <a:rPr lang="en-US" sz="2100" dirty="0"/>
              <a:t>This project gave us an opportunity to learn the most recent innovation such as GAN and to also gain valuable knowledge about one important domain of deep learning which is Natural Language Processing.</a:t>
            </a:r>
          </a:p>
          <a:p>
            <a:pPr marL="457200" indent="-457200" algn="just">
              <a:spcBef>
                <a:spcPts val="300"/>
              </a:spcBef>
              <a:buFont typeface="+mj-lt"/>
              <a:buAutoNum type="arabicPeriod"/>
            </a:pPr>
            <a:r>
              <a:rPr lang="en-US" sz="2100" dirty="0"/>
              <a:t>To train models which have multiple sub architectures incorporated within them, it requires a high end, computationally efficient machine. This project gave us an opportunity of working with Google Cloud Platform and explore the cloud computing domain as well.</a:t>
            </a:r>
          </a:p>
          <a:p>
            <a:pPr marL="457200" indent="-457200" algn="just">
              <a:spcBef>
                <a:spcPts val="300"/>
              </a:spcBef>
              <a:buFont typeface="+mj-lt"/>
              <a:buAutoNum type="arabicPeriod"/>
            </a:pPr>
            <a:r>
              <a:rPr lang="en-US" sz="2100" dirty="0"/>
              <a:t>Last but certainly not the least, we thank Professor Dr. Subrata Das for giving us an opportunity to work in a team wherein we learnt the value of team work and how that can lead to the success of a project.</a:t>
            </a:r>
          </a:p>
        </p:txBody>
      </p:sp>
    </p:spTree>
    <p:extLst>
      <p:ext uri="{BB962C8B-B14F-4D97-AF65-F5344CB8AC3E}">
        <p14:creationId xmlns:p14="http://schemas.microsoft.com/office/powerpoint/2010/main" val="553708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8E6EB-C32E-044A-9CB2-982E90DEF6FD}"/>
              </a:ext>
            </a:extLst>
          </p:cNvPr>
          <p:cNvSpPr>
            <a:spLocks noGrp="1"/>
          </p:cNvSpPr>
          <p:nvPr>
            <p:ph type="title"/>
          </p:nvPr>
        </p:nvSpPr>
        <p:spPr/>
        <p:txBody>
          <a:bodyPr/>
          <a:lstStyle/>
          <a:p>
            <a:r>
              <a:rPr lang="en-US" sz="5400" dirty="0">
                <a:latin typeface="Garamond" panose="02020404030301010803" pitchFamily="18" charset="0"/>
              </a:rPr>
              <a:t>Future Scope</a:t>
            </a:r>
            <a:endParaRPr lang="en-US" dirty="0"/>
          </a:p>
        </p:txBody>
      </p:sp>
      <p:sp>
        <p:nvSpPr>
          <p:cNvPr id="3" name="Content Placeholder 2">
            <a:extLst>
              <a:ext uri="{FF2B5EF4-FFF2-40B4-BE49-F238E27FC236}">
                <a16:creationId xmlns:a16="http://schemas.microsoft.com/office/drawing/2014/main" id="{8D7E4639-3468-884A-93CA-55BC7DFE1466}"/>
              </a:ext>
            </a:extLst>
          </p:cNvPr>
          <p:cNvSpPr>
            <a:spLocks noGrp="1"/>
          </p:cNvSpPr>
          <p:nvPr>
            <p:ph idx="1"/>
          </p:nvPr>
        </p:nvSpPr>
        <p:spPr>
          <a:xfrm>
            <a:off x="1097280" y="2108201"/>
            <a:ext cx="5790408" cy="3760891"/>
          </a:xfrm>
        </p:spPr>
        <p:txBody>
          <a:bodyPr>
            <a:normAutofit/>
          </a:bodyPr>
          <a:lstStyle/>
          <a:p>
            <a:pPr marL="457200" indent="-457200">
              <a:buFont typeface="+mj-lt"/>
              <a:buAutoNum type="arabicPeriod"/>
            </a:pPr>
            <a:r>
              <a:rPr lang="en-US" dirty="0">
                <a:latin typeface="Garamond" panose="02020404030301010803" pitchFamily="18" charset="0"/>
                <a:cs typeface="Times New Roman" panose="02020603050405020304" pitchFamily="18" charset="0"/>
              </a:rPr>
              <a:t>Working on MirrorGAN (STREAM Part)</a:t>
            </a:r>
          </a:p>
          <a:p>
            <a:pPr marL="457200" indent="-457200">
              <a:buFont typeface="+mj-lt"/>
              <a:buAutoNum type="arabicPeriod"/>
            </a:pPr>
            <a:r>
              <a:rPr lang="en-US" dirty="0">
                <a:latin typeface="Garamond" panose="02020404030301010803" pitchFamily="18" charset="0"/>
                <a:cs typeface="Times New Roman" panose="02020603050405020304" pitchFamily="18" charset="0"/>
              </a:rPr>
              <a:t>Learning about RNN and LSTM </a:t>
            </a:r>
          </a:p>
          <a:p>
            <a:pPr marL="457200" indent="-457200">
              <a:buFont typeface="+mj-lt"/>
              <a:buAutoNum type="arabicPeriod"/>
            </a:pPr>
            <a:r>
              <a:rPr lang="en-US" dirty="0">
                <a:latin typeface="Garamond" panose="02020404030301010803" pitchFamily="18" charset="0"/>
                <a:cs typeface="Times New Roman" panose="02020603050405020304" pitchFamily="18" charset="0"/>
              </a:rPr>
              <a:t>Regenerating Texts from Generated images for Text to Text matching</a:t>
            </a:r>
          </a:p>
          <a:p>
            <a:pPr marL="457200" indent="-457200">
              <a:buFont typeface="+mj-lt"/>
              <a:buAutoNum type="arabicPeriod"/>
            </a:pPr>
            <a:r>
              <a:rPr lang="en-US" dirty="0">
                <a:latin typeface="Garamond" panose="02020404030301010803" pitchFamily="18" charset="0"/>
                <a:cs typeface="Times New Roman" panose="02020603050405020304" pitchFamily="18" charset="0"/>
              </a:rPr>
              <a:t>Regenerate the text description from the generated image, which semantically aligns with the given text description.</a:t>
            </a:r>
          </a:p>
          <a:p>
            <a:endParaRPr lang="en-US" dirty="0"/>
          </a:p>
        </p:txBody>
      </p:sp>
      <p:pic>
        <p:nvPicPr>
          <p:cNvPr id="4" name="Picture 3">
            <a:extLst>
              <a:ext uri="{FF2B5EF4-FFF2-40B4-BE49-F238E27FC236}">
                <a16:creationId xmlns:a16="http://schemas.microsoft.com/office/drawing/2014/main" id="{D79AF99B-CEDB-4A4E-B9B1-483A37F50161}"/>
              </a:ext>
            </a:extLst>
          </p:cNvPr>
          <p:cNvPicPr>
            <a:picLocks noChangeAspect="1"/>
          </p:cNvPicPr>
          <p:nvPr/>
        </p:nvPicPr>
        <p:blipFill rotWithShape="1">
          <a:blip r:embed="rId2"/>
          <a:srcRect l="63112"/>
          <a:stretch/>
        </p:blipFill>
        <p:spPr>
          <a:xfrm>
            <a:off x="7165137" y="2108201"/>
            <a:ext cx="3929583" cy="3798002"/>
          </a:xfrm>
          <a:prstGeom prst="rect">
            <a:avLst/>
          </a:prstGeom>
        </p:spPr>
      </p:pic>
    </p:spTree>
    <p:extLst>
      <p:ext uri="{BB962C8B-B14F-4D97-AF65-F5344CB8AC3E}">
        <p14:creationId xmlns:p14="http://schemas.microsoft.com/office/powerpoint/2010/main" val="2933725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25B4-55DB-6D42-80FE-E5170A4960AF}"/>
              </a:ext>
            </a:extLst>
          </p:cNvPr>
          <p:cNvSpPr>
            <a:spLocks noGrp="1"/>
          </p:cNvSpPr>
          <p:nvPr>
            <p:ph type="title"/>
          </p:nvPr>
        </p:nvSpPr>
        <p:spPr/>
        <p:txBody>
          <a:bodyPr/>
          <a:lstStyle/>
          <a:p>
            <a:r>
              <a:rPr lang="en" sz="5400" dirty="0">
                <a:latin typeface="Garamond" panose="02020404030301010803" pitchFamily="18" charset="0"/>
              </a:rPr>
              <a:t>References</a:t>
            </a:r>
            <a:endParaRPr lang="en-US" dirty="0"/>
          </a:p>
        </p:txBody>
      </p:sp>
      <p:sp>
        <p:nvSpPr>
          <p:cNvPr id="3" name="Content Placeholder 2">
            <a:extLst>
              <a:ext uri="{FF2B5EF4-FFF2-40B4-BE49-F238E27FC236}">
                <a16:creationId xmlns:a16="http://schemas.microsoft.com/office/drawing/2014/main" id="{18817AE7-E728-1F4C-8E7C-7AE9368E783D}"/>
              </a:ext>
            </a:extLst>
          </p:cNvPr>
          <p:cNvSpPr>
            <a:spLocks noGrp="1"/>
          </p:cNvSpPr>
          <p:nvPr>
            <p:ph idx="1"/>
          </p:nvPr>
        </p:nvSpPr>
        <p:spPr/>
        <p:txBody>
          <a:bodyPr>
            <a:noAutofit/>
          </a:bodyPr>
          <a:lstStyle/>
          <a:p>
            <a:pPr marL="457200" lvl="0" indent="-457200" algn="just">
              <a:buFont typeface="+mj-lt"/>
              <a:buAutoNum type="arabicPeriod"/>
            </a:pPr>
            <a:r>
              <a:rPr lang="en-US" sz="2200" dirty="0">
                <a:latin typeface="Garamond" panose="02020404030301010803" pitchFamily="18" charset="0"/>
                <a:hlinkClick r:id="rId2"/>
              </a:rPr>
              <a:t>https://codeburst.io/understanding-attngan-text-to-image-convertor-a79f415a4e89</a:t>
            </a:r>
            <a:endParaRPr lang="en-US" sz="2200" dirty="0">
              <a:latin typeface="Garamond" panose="02020404030301010803" pitchFamily="18" charset="0"/>
            </a:endParaRPr>
          </a:p>
          <a:p>
            <a:pPr marL="457200" lvl="0" indent="-457200" algn="just">
              <a:buFont typeface="+mj-lt"/>
              <a:buAutoNum type="arabicPeriod"/>
            </a:pPr>
            <a:r>
              <a:rPr lang="en-US" sz="2200" dirty="0">
                <a:latin typeface="Garamond" panose="02020404030301010803" pitchFamily="18" charset="0"/>
                <a:hlinkClick r:id="rId3"/>
              </a:rPr>
              <a:t>https://www.oreilly.com/library/view/generative-adversarial-networks/9781789136678/dde3cc74-b15c-4aef-b355-cdf17a7ae9c3.xhtml</a:t>
            </a:r>
            <a:endParaRPr lang="en-US" sz="2200" dirty="0">
              <a:latin typeface="Garamond" panose="02020404030301010803" pitchFamily="18" charset="0"/>
            </a:endParaRPr>
          </a:p>
          <a:p>
            <a:pPr marL="457200" lvl="0" indent="-457200" algn="just">
              <a:buFont typeface="+mj-lt"/>
              <a:buAutoNum type="arabicPeriod"/>
            </a:pPr>
            <a:r>
              <a:rPr lang="en-US" sz="2200" u="sng" dirty="0">
                <a:solidFill>
                  <a:schemeClr val="hlink"/>
                </a:solidFill>
                <a:latin typeface="Garamond" panose="02020404030301010803" pitchFamily="18" charset="0"/>
                <a:ea typeface="Arial"/>
                <a:cs typeface="Arial"/>
                <a:sym typeface="Arial"/>
                <a:hlinkClick r:id="rId4"/>
              </a:rPr>
              <a:t>https://towardsdatascience.com/illustrated-guide-to-lstms-and-gru-s-a-step-by-step-explanation-44e9eb85bf21</a:t>
            </a:r>
            <a:endParaRPr lang="en-US" sz="2200" u="sng" dirty="0">
              <a:solidFill>
                <a:schemeClr val="hlink"/>
              </a:solidFill>
              <a:latin typeface="Garamond" panose="02020404030301010803" pitchFamily="18" charset="0"/>
              <a:ea typeface="Arial"/>
              <a:cs typeface="Arial"/>
              <a:sym typeface="Arial"/>
            </a:endParaRPr>
          </a:p>
          <a:p>
            <a:pPr marL="457200" lvl="0" indent="-457200" algn="just">
              <a:buFont typeface="+mj-lt"/>
              <a:buAutoNum type="arabicPeriod"/>
            </a:pPr>
            <a:r>
              <a:rPr lang="en-US" sz="2200" u="sng" dirty="0">
                <a:solidFill>
                  <a:schemeClr val="hlink"/>
                </a:solidFill>
                <a:latin typeface="Garamond" panose="02020404030301010803" pitchFamily="18" charset="0"/>
                <a:ea typeface="Arial"/>
                <a:cs typeface="Arial"/>
                <a:sym typeface="Arial"/>
                <a:hlinkClick r:id="rId5"/>
              </a:rPr>
              <a:t>https://github.com/davidstap/AttnGAN</a:t>
            </a:r>
            <a:endParaRPr lang="en-US" sz="2200" u="sng" dirty="0">
              <a:solidFill>
                <a:schemeClr val="hlink"/>
              </a:solidFill>
              <a:latin typeface="Garamond" panose="02020404030301010803" pitchFamily="18" charset="0"/>
              <a:ea typeface="Arial"/>
              <a:cs typeface="Arial"/>
              <a:sym typeface="Arial"/>
            </a:endParaRPr>
          </a:p>
          <a:p>
            <a:pPr marL="457200" indent="-457200" algn="just">
              <a:buFont typeface="+mj-lt"/>
              <a:buAutoNum type="arabicPeriod"/>
            </a:pPr>
            <a:r>
              <a:rPr lang="en-US" sz="2200" u="sng" dirty="0">
                <a:solidFill>
                  <a:schemeClr val="hlink"/>
                </a:solidFill>
                <a:latin typeface="Garamond" panose="02020404030301010803" pitchFamily="18" charset="0"/>
                <a:ea typeface="Arial"/>
                <a:cs typeface="Arial"/>
                <a:sym typeface="Arial"/>
                <a:hlinkClick r:id="rId6"/>
              </a:rPr>
              <a:t>https://deephunt.in/the-gan-zoo-79597dc8c347</a:t>
            </a:r>
            <a:endParaRPr lang="en-US" sz="2200" u="sng" dirty="0">
              <a:solidFill>
                <a:schemeClr val="hlink"/>
              </a:solidFill>
              <a:latin typeface="Garamond" panose="02020404030301010803" pitchFamily="18" charset="0"/>
              <a:ea typeface="Arial"/>
              <a:cs typeface="Arial"/>
              <a:sym typeface="Arial"/>
            </a:endParaRPr>
          </a:p>
          <a:p>
            <a:pPr marL="457200" indent="-457200" algn="just">
              <a:buFont typeface="+mj-lt"/>
              <a:buAutoNum type="arabicPeriod"/>
            </a:pPr>
            <a:r>
              <a:rPr lang="en-US" sz="2200" u="sng" dirty="0">
                <a:solidFill>
                  <a:schemeClr val="hlink"/>
                </a:solidFill>
                <a:latin typeface="Garamond" panose="02020404030301010803" pitchFamily="18" charset="0"/>
                <a:ea typeface="Arial"/>
                <a:cs typeface="Arial"/>
                <a:sym typeface="Arial"/>
                <a:hlinkClick r:id="rId7"/>
              </a:rPr>
              <a:t>https://medium.com/jungle-book/towards-data-set-augmentation-with-gans-9dd64e9628e6</a:t>
            </a:r>
            <a:endParaRPr lang="en-US" sz="2200" dirty="0">
              <a:latin typeface="Garamond" panose="02020404030301010803" pitchFamily="18" charset="0"/>
            </a:endParaRPr>
          </a:p>
          <a:p>
            <a:pPr marL="457200" indent="-457200" algn="just">
              <a:buFont typeface="+mj-lt"/>
              <a:buAutoNum type="arabicPeriod"/>
            </a:pPr>
            <a:endParaRPr lang="en-US" sz="2200" u="sng" dirty="0">
              <a:solidFill>
                <a:schemeClr val="hlink"/>
              </a:solidFill>
              <a:latin typeface="Garamond" panose="02020404030301010803" pitchFamily="18" charset="0"/>
              <a:ea typeface="Arial"/>
              <a:cs typeface="Arial"/>
              <a:sym typeface="Arial"/>
            </a:endParaRPr>
          </a:p>
          <a:p>
            <a:pPr marL="457200" lvl="0" indent="-457200" algn="just">
              <a:buFont typeface="+mj-lt"/>
              <a:buAutoNum type="arabicPeriod"/>
            </a:pPr>
            <a:endParaRPr lang="en-US" sz="2200" u="sng" dirty="0">
              <a:solidFill>
                <a:schemeClr val="hlink"/>
              </a:solidFill>
              <a:latin typeface="Garamond" panose="02020404030301010803" pitchFamily="18" charset="0"/>
              <a:ea typeface="Arial"/>
              <a:cs typeface="Arial"/>
              <a:sym typeface="Arial"/>
            </a:endParaRPr>
          </a:p>
        </p:txBody>
      </p:sp>
    </p:spTree>
    <p:extLst>
      <p:ext uri="{BB962C8B-B14F-4D97-AF65-F5344CB8AC3E}">
        <p14:creationId xmlns:p14="http://schemas.microsoft.com/office/powerpoint/2010/main" val="1272697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C2D024-FAF5-5E4C-9799-86CDFA66BEF3}"/>
              </a:ext>
            </a:extLst>
          </p:cNvPr>
          <p:cNvSpPr txBox="1"/>
          <p:nvPr/>
        </p:nvSpPr>
        <p:spPr>
          <a:xfrm>
            <a:off x="3264023" y="2721114"/>
            <a:ext cx="5663953" cy="707886"/>
          </a:xfrm>
          <a:prstGeom prst="rect">
            <a:avLst/>
          </a:prstGeom>
          <a:noFill/>
        </p:spPr>
        <p:txBody>
          <a:bodyPr wrap="square" rtlCol="0">
            <a:spAutoFit/>
          </a:bodyPr>
          <a:lstStyle/>
          <a:p>
            <a:pPr algn="ctr"/>
            <a:r>
              <a:rPr lang="en-US" sz="4000" dirty="0"/>
              <a:t>THANK YOU</a:t>
            </a:r>
          </a:p>
        </p:txBody>
      </p:sp>
    </p:spTree>
    <p:extLst>
      <p:ext uri="{BB962C8B-B14F-4D97-AF65-F5344CB8AC3E}">
        <p14:creationId xmlns:p14="http://schemas.microsoft.com/office/powerpoint/2010/main" val="1699224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8AF6-4F95-9F46-8225-2D7A1F6BC977}"/>
              </a:ext>
            </a:extLst>
          </p:cNvPr>
          <p:cNvSpPr>
            <a:spLocks noGrp="1"/>
          </p:cNvSpPr>
          <p:nvPr>
            <p:ph type="title"/>
          </p:nvPr>
        </p:nvSpPr>
        <p:spPr/>
        <p:txBody>
          <a:bodyPr/>
          <a:lstStyle/>
          <a:p>
            <a:r>
              <a:rPr lang="en" dirty="0"/>
              <a:t>Birds Dataset </a:t>
            </a:r>
            <a:endParaRPr lang="en-US" dirty="0"/>
          </a:p>
        </p:txBody>
      </p:sp>
      <p:pic>
        <p:nvPicPr>
          <p:cNvPr id="5" name="Google Shape;172;p19">
            <a:extLst>
              <a:ext uri="{FF2B5EF4-FFF2-40B4-BE49-F238E27FC236}">
                <a16:creationId xmlns:a16="http://schemas.microsoft.com/office/drawing/2014/main" id="{6614D35D-65E8-D444-A37A-F2289407C80E}"/>
              </a:ext>
            </a:extLst>
          </p:cNvPr>
          <p:cNvPicPr preferRelativeResize="0">
            <a:picLocks noGrp="1"/>
          </p:cNvPicPr>
          <p:nvPr>
            <p:ph idx="1"/>
          </p:nvPr>
        </p:nvPicPr>
        <p:blipFill>
          <a:blip r:embed="rId2">
            <a:alphaModFix/>
          </a:blip>
          <a:stretch>
            <a:fillRect/>
          </a:stretch>
        </p:blipFill>
        <p:spPr>
          <a:xfrm>
            <a:off x="2433836" y="2212975"/>
            <a:ext cx="7384654" cy="3760788"/>
          </a:xfrm>
          <a:prstGeom prst="rect">
            <a:avLst/>
          </a:prstGeom>
          <a:noFill/>
          <a:ln>
            <a:noFill/>
          </a:ln>
        </p:spPr>
      </p:pic>
    </p:spTree>
    <p:extLst>
      <p:ext uri="{BB962C8B-B14F-4D97-AF65-F5344CB8AC3E}">
        <p14:creationId xmlns:p14="http://schemas.microsoft.com/office/powerpoint/2010/main" val="348005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D01D-5F0A-D442-8B75-8465528F0EAB}"/>
              </a:ext>
            </a:extLst>
          </p:cNvPr>
          <p:cNvSpPr>
            <a:spLocks noGrp="1"/>
          </p:cNvSpPr>
          <p:nvPr>
            <p:ph type="title"/>
          </p:nvPr>
        </p:nvSpPr>
        <p:spPr/>
        <p:txBody>
          <a:bodyPr/>
          <a:lstStyle/>
          <a:p>
            <a:r>
              <a:rPr lang="en" dirty="0"/>
              <a:t>Birds Dataset </a:t>
            </a:r>
            <a:endParaRPr lang="en-US" dirty="0"/>
          </a:p>
        </p:txBody>
      </p:sp>
      <p:sp>
        <p:nvSpPr>
          <p:cNvPr id="3" name="Content Placeholder 2">
            <a:extLst>
              <a:ext uri="{FF2B5EF4-FFF2-40B4-BE49-F238E27FC236}">
                <a16:creationId xmlns:a16="http://schemas.microsoft.com/office/drawing/2014/main" id="{1DF927E8-691B-A645-B13D-EEF4F0B98CC9}"/>
              </a:ext>
            </a:extLst>
          </p:cNvPr>
          <p:cNvSpPr>
            <a:spLocks noGrp="1"/>
          </p:cNvSpPr>
          <p:nvPr>
            <p:ph idx="1"/>
          </p:nvPr>
        </p:nvSpPr>
        <p:spPr/>
        <p:txBody>
          <a:bodyPr>
            <a:normAutofit/>
          </a:bodyPr>
          <a:lstStyle/>
          <a:p>
            <a:r>
              <a:rPr lang="en" sz="2200" b="1" dirty="0">
                <a:latin typeface="Garamond" panose="02020404030301010803" pitchFamily="18" charset="0"/>
                <a:ea typeface="Georgia"/>
                <a:cs typeface="Georgia"/>
                <a:sym typeface="Georgia"/>
              </a:rPr>
              <a:t>Caltech-UCSD Birds-200-2011</a:t>
            </a:r>
            <a:r>
              <a:rPr lang="en" sz="2200" dirty="0">
                <a:latin typeface="Garamond" panose="02020404030301010803" pitchFamily="18" charset="0"/>
                <a:ea typeface="Georgia"/>
                <a:cs typeface="Georgia"/>
                <a:sym typeface="Georgia"/>
              </a:rPr>
              <a:t> (CUB-200-2011) is an extended version of the </a:t>
            </a:r>
            <a:r>
              <a:rPr lang="en" sz="2200" dirty="0">
                <a:uFill>
                  <a:noFill/>
                </a:uFill>
                <a:latin typeface="Garamond" panose="02020404030301010803" pitchFamily="18" charset="0"/>
                <a:ea typeface="Georgia"/>
                <a:cs typeface="Georgia"/>
                <a:sym typeface="Georgia"/>
                <a:hlinkClick r:id="rId2">
                  <a:extLst>
                    <a:ext uri="{A12FA001-AC4F-418D-AE19-62706E023703}">
                      <ahyp:hlinkClr xmlns:ahyp="http://schemas.microsoft.com/office/drawing/2018/hyperlinkcolor" val="tx"/>
                    </a:ext>
                  </a:extLst>
                </a:hlinkClick>
              </a:rPr>
              <a:t>CUB-200 dataset</a:t>
            </a:r>
            <a:r>
              <a:rPr lang="en" sz="2200" dirty="0">
                <a:latin typeface="Garamond" panose="02020404030301010803" pitchFamily="18" charset="0"/>
                <a:ea typeface="Georgia"/>
                <a:cs typeface="Georgia"/>
                <a:sym typeface="Georgia"/>
              </a:rPr>
              <a:t>, with roughly double the number of images per class and new part location annotations. </a:t>
            </a:r>
          </a:p>
          <a:p>
            <a:pPr marL="0" indent="0">
              <a:buNone/>
            </a:pPr>
            <a:endParaRPr lang="en" sz="2200" dirty="0">
              <a:latin typeface="Garamond" panose="02020404030301010803" pitchFamily="18" charset="0"/>
              <a:ea typeface="Georgia"/>
              <a:cs typeface="Georgia"/>
              <a:sym typeface="Georgia"/>
            </a:endParaRPr>
          </a:p>
          <a:p>
            <a:pPr>
              <a:buClr>
                <a:srgbClr val="FFFFFF"/>
              </a:buClr>
              <a:buSzPts val="1500"/>
            </a:pPr>
            <a:r>
              <a:rPr lang="en-US" sz="2200" b="1" dirty="0">
                <a:latin typeface="Garamond" panose="02020404030301010803" pitchFamily="18" charset="0"/>
                <a:sym typeface="Georgia"/>
              </a:rPr>
              <a:t>Number of categories: </a:t>
            </a:r>
            <a:r>
              <a:rPr lang="en-US" sz="2200" dirty="0">
                <a:latin typeface="Garamond" panose="02020404030301010803" pitchFamily="18" charset="0"/>
                <a:sym typeface="Georgia"/>
              </a:rPr>
              <a:t>200</a:t>
            </a:r>
          </a:p>
          <a:p>
            <a:pPr>
              <a:buClr>
                <a:srgbClr val="FFFFFF"/>
              </a:buClr>
              <a:buSzPts val="1500"/>
            </a:pPr>
            <a:r>
              <a:rPr lang="en-US" sz="2200" b="1" dirty="0">
                <a:latin typeface="Garamond" panose="02020404030301010803" pitchFamily="18" charset="0"/>
                <a:ea typeface="Georgia"/>
                <a:cs typeface="Georgia"/>
                <a:sym typeface="Georgia"/>
              </a:rPr>
              <a:t>Number of images:</a:t>
            </a:r>
            <a:r>
              <a:rPr lang="en-US" sz="2200" dirty="0">
                <a:latin typeface="Garamond" panose="02020404030301010803" pitchFamily="18" charset="0"/>
                <a:ea typeface="Georgia"/>
                <a:cs typeface="Georgia"/>
                <a:sym typeface="Georgia"/>
              </a:rPr>
              <a:t> 11,788</a:t>
            </a:r>
          </a:p>
          <a:p>
            <a:pPr>
              <a:buClr>
                <a:srgbClr val="FFFFFF"/>
              </a:buClr>
              <a:buSzPts val="1500"/>
            </a:pPr>
            <a:r>
              <a:rPr lang="en-US" sz="2200" b="1" dirty="0">
                <a:latin typeface="Garamond" panose="02020404030301010803" pitchFamily="18" charset="0"/>
                <a:ea typeface="Georgia"/>
                <a:cs typeface="Georgia"/>
                <a:sym typeface="Georgia"/>
              </a:rPr>
              <a:t>Annotations per image:</a:t>
            </a:r>
            <a:r>
              <a:rPr lang="en-US" sz="2200" dirty="0">
                <a:latin typeface="Garamond" panose="02020404030301010803" pitchFamily="18" charset="0"/>
                <a:ea typeface="Georgia"/>
                <a:cs typeface="Georgia"/>
                <a:sym typeface="Georgia"/>
              </a:rPr>
              <a:t> 15 Part Locations, 312 Binary Attributes, 1 Bounding Box</a:t>
            </a:r>
          </a:p>
          <a:p>
            <a:endParaRPr lang="en-US" dirty="0"/>
          </a:p>
        </p:txBody>
      </p:sp>
    </p:spTree>
    <p:extLst>
      <p:ext uri="{BB962C8B-B14F-4D97-AF65-F5344CB8AC3E}">
        <p14:creationId xmlns:p14="http://schemas.microsoft.com/office/powerpoint/2010/main" val="1347514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20FE-C0DF-CD44-875A-159A08553328}"/>
              </a:ext>
            </a:extLst>
          </p:cNvPr>
          <p:cNvSpPr>
            <a:spLocks noGrp="1"/>
          </p:cNvSpPr>
          <p:nvPr>
            <p:ph type="title"/>
          </p:nvPr>
        </p:nvSpPr>
        <p:spPr/>
        <p:txBody>
          <a:bodyPr>
            <a:normAutofit/>
          </a:bodyPr>
          <a:lstStyle/>
          <a:p>
            <a:pPr lvl="0">
              <a:spcBef>
                <a:spcPts val="0"/>
              </a:spcBef>
            </a:pPr>
            <a:r>
              <a:rPr lang="en-US" dirty="0">
                <a:latin typeface="Garamond" panose="02020404030301010803" pitchFamily="18" charset="0"/>
              </a:rPr>
              <a:t>Literature Review</a:t>
            </a:r>
          </a:p>
        </p:txBody>
      </p:sp>
      <p:sp>
        <p:nvSpPr>
          <p:cNvPr id="3" name="Content Placeholder 2">
            <a:extLst>
              <a:ext uri="{FF2B5EF4-FFF2-40B4-BE49-F238E27FC236}">
                <a16:creationId xmlns:a16="http://schemas.microsoft.com/office/drawing/2014/main" id="{40A416AE-C5E7-3D4C-AA5B-7E24039FF8DC}"/>
              </a:ext>
            </a:extLst>
          </p:cNvPr>
          <p:cNvSpPr>
            <a:spLocks noGrp="1"/>
          </p:cNvSpPr>
          <p:nvPr>
            <p:ph idx="1"/>
          </p:nvPr>
        </p:nvSpPr>
        <p:spPr/>
        <p:txBody>
          <a:bodyPr>
            <a:normAutofit fontScale="92500" lnSpcReduction="10000"/>
          </a:bodyPr>
          <a:lstStyle/>
          <a:p>
            <a:pPr marL="457200" indent="-457200">
              <a:buFont typeface="+mj-lt"/>
              <a:buAutoNum type="arabicPeriod"/>
            </a:pPr>
            <a:r>
              <a:rPr lang="en-US" dirty="0">
                <a:latin typeface="Garamond" panose="02020404030301010803" pitchFamily="18" charset="0"/>
                <a:ea typeface="Arial"/>
                <a:cs typeface="Arial"/>
                <a:sym typeface="Arial"/>
              </a:rPr>
              <a:t>Generative Adversarial Network by Ian J. Goodfellow</a:t>
            </a:r>
          </a:p>
          <a:p>
            <a:pPr marL="457200" indent="-457200">
              <a:buFont typeface="+mj-lt"/>
              <a:buAutoNum type="arabicPeriod"/>
            </a:pPr>
            <a:r>
              <a:rPr lang="en" dirty="0">
                <a:latin typeface="Garamond" panose="02020404030301010803" pitchFamily="18" charset="0"/>
                <a:ea typeface="Times New Roman"/>
                <a:cs typeface="Times New Roman"/>
                <a:sym typeface="Times New Roman"/>
              </a:rPr>
              <a:t>In GAN we </a:t>
            </a:r>
            <a:r>
              <a:rPr lang="en-US" dirty="0">
                <a:latin typeface="Garamond" panose="02020404030301010803" pitchFamily="18" charset="0"/>
                <a:ea typeface="Times New Roman"/>
                <a:cs typeface="Times New Roman"/>
                <a:sym typeface="Times New Roman"/>
              </a:rPr>
              <a:t>must</a:t>
            </a:r>
            <a:r>
              <a:rPr lang="en" dirty="0">
                <a:latin typeface="Garamond" panose="02020404030301010803" pitchFamily="18" charset="0"/>
                <a:ea typeface="Times New Roman"/>
                <a:cs typeface="Times New Roman"/>
                <a:sym typeface="Times New Roman"/>
              </a:rPr>
              <a:t> train two models:</a:t>
            </a:r>
          </a:p>
          <a:p>
            <a:pPr marL="742950" lvl="1" indent="-285750">
              <a:spcBef>
                <a:spcPts val="0"/>
              </a:spcBef>
              <a:buClr>
                <a:srgbClr val="FFFFFF"/>
              </a:buClr>
              <a:buSzPts val="1800"/>
            </a:pPr>
            <a:r>
              <a:rPr lang="en" sz="2400" b="1" dirty="0">
                <a:latin typeface="Garamond" panose="02020404030301010803" pitchFamily="18" charset="0"/>
                <a:ea typeface="Times New Roman"/>
                <a:cs typeface="Times New Roman"/>
                <a:sym typeface="Times New Roman"/>
              </a:rPr>
              <a:t>Generator model(G)</a:t>
            </a:r>
            <a:r>
              <a:rPr lang="en" sz="2400" b="1" i="1" dirty="0">
                <a:latin typeface="Garamond" panose="02020404030301010803" pitchFamily="18" charset="0"/>
                <a:ea typeface="Times New Roman"/>
                <a:cs typeface="Times New Roman"/>
                <a:sym typeface="Times New Roman"/>
              </a:rPr>
              <a:t> </a:t>
            </a:r>
            <a:r>
              <a:rPr lang="en" sz="2400" dirty="0">
                <a:latin typeface="Garamond" panose="02020404030301010803" pitchFamily="18" charset="0"/>
                <a:ea typeface="Times New Roman"/>
                <a:cs typeface="Times New Roman"/>
                <a:sym typeface="Times New Roman"/>
              </a:rPr>
              <a:t>- that captures the data distribution</a:t>
            </a:r>
          </a:p>
          <a:p>
            <a:pPr marL="742950" lvl="1" indent="-285750">
              <a:spcBef>
                <a:spcPts val="0"/>
              </a:spcBef>
              <a:buClr>
                <a:srgbClr val="FFFFFF"/>
              </a:buClr>
              <a:buSzPts val="1800"/>
            </a:pPr>
            <a:r>
              <a:rPr lang="en" sz="2400" b="1" dirty="0">
                <a:latin typeface="Garamond" panose="02020404030301010803" pitchFamily="18" charset="0"/>
                <a:ea typeface="Times New Roman"/>
                <a:cs typeface="Times New Roman"/>
                <a:sym typeface="Times New Roman"/>
              </a:rPr>
              <a:t>Discriminative model(D) - </a:t>
            </a:r>
            <a:r>
              <a:rPr lang="en" sz="2400" dirty="0">
                <a:latin typeface="Garamond" panose="02020404030301010803" pitchFamily="18" charset="0"/>
                <a:ea typeface="Times New Roman"/>
                <a:cs typeface="Times New Roman"/>
                <a:sym typeface="Times New Roman"/>
              </a:rPr>
              <a:t>that tells the probability of  the image belonging to the training set.</a:t>
            </a:r>
          </a:p>
          <a:p>
            <a:pPr marL="457200" indent="-457200">
              <a:buFont typeface="+mj-lt"/>
              <a:buAutoNum type="arabicPeriod"/>
            </a:pPr>
            <a:r>
              <a:rPr lang="en" dirty="0">
                <a:latin typeface="Garamond" panose="02020404030301010803" pitchFamily="18" charset="0"/>
                <a:ea typeface="Times New Roman"/>
                <a:cs typeface="Times New Roman"/>
                <a:sym typeface="Times New Roman"/>
              </a:rPr>
              <a:t>The training procedure for the G is to increase the probability of D making a mistake.</a:t>
            </a:r>
          </a:p>
          <a:p>
            <a:pPr marL="457200" indent="-457200">
              <a:buFont typeface="+mj-lt"/>
              <a:buAutoNum type="arabicPeriod"/>
            </a:pPr>
            <a:r>
              <a:rPr lang="en" dirty="0">
                <a:latin typeface="Garamond" panose="02020404030301010803" pitchFamily="18" charset="0"/>
                <a:ea typeface="Times New Roman"/>
                <a:cs typeface="Times New Roman"/>
                <a:sym typeface="Times New Roman"/>
              </a:rPr>
              <a:t>If multilayer </a:t>
            </a:r>
            <a:r>
              <a:rPr lang="en-US" dirty="0">
                <a:latin typeface="Garamond" panose="02020404030301010803" pitchFamily="18" charset="0"/>
                <a:ea typeface="Times New Roman"/>
                <a:cs typeface="Times New Roman"/>
                <a:sym typeface="Times New Roman"/>
              </a:rPr>
              <a:t>perceptron's</a:t>
            </a:r>
            <a:r>
              <a:rPr lang="en" dirty="0">
                <a:latin typeface="Garamond" panose="02020404030301010803" pitchFamily="18" charset="0"/>
                <a:ea typeface="Times New Roman"/>
                <a:cs typeface="Times New Roman"/>
                <a:sym typeface="Times New Roman"/>
              </a:rPr>
              <a:t> are chosen for G and D, backpropagation and dropouts can be used for training the entire system.</a:t>
            </a:r>
          </a:p>
          <a:p>
            <a:pPr marL="457200" indent="-457200">
              <a:buFont typeface="+mj-lt"/>
              <a:buAutoNum type="arabicPeriod"/>
            </a:pPr>
            <a:r>
              <a:rPr lang="en-US" dirty="0">
                <a:latin typeface="Garamond" panose="02020404030301010803" pitchFamily="18" charset="0"/>
                <a:ea typeface="Times New Roman"/>
                <a:cs typeface="Times New Roman"/>
                <a:sym typeface="Times New Roman"/>
              </a:rPr>
              <a:t>The samples are created by the generative model using the forward propagation.</a:t>
            </a:r>
          </a:p>
          <a:p>
            <a:pPr marL="457200" indent="-457200">
              <a:buFont typeface="+mj-lt"/>
              <a:buAutoNum type="arabicPeriod"/>
            </a:pPr>
            <a:endParaRPr lang="en" dirty="0">
              <a:solidFill>
                <a:schemeClr val="bg2">
                  <a:lumMod val="50000"/>
                </a:schemeClr>
              </a:solidFill>
              <a:latin typeface="Garamond" panose="02020404030301010803" pitchFamily="18" charset="0"/>
              <a:ea typeface="Times New Roman"/>
              <a:cs typeface="Times New Roman"/>
              <a:sym typeface="Times New Roman"/>
            </a:endParaRPr>
          </a:p>
          <a:p>
            <a:pPr marL="457200" indent="-457200">
              <a:buFont typeface="+mj-lt"/>
              <a:buAutoNum type="arabicPeriod"/>
            </a:pPr>
            <a:endParaRPr lang="en" dirty="0">
              <a:solidFill>
                <a:schemeClr val="bg2">
                  <a:lumMod val="50000"/>
                </a:schemeClr>
              </a:solidFill>
              <a:latin typeface="Garamond" panose="02020404030301010803" pitchFamily="18" charset="0"/>
              <a:ea typeface="Times New Roman"/>
              <a:cs typeface="Times New Roman"/>
              <a:sym typeface="Times New Roman"/>
            </a:endParaRPr>
          </a:p>
          <a:p>
            <a:pPr marL="457200" indent="-457200">
              <a:buFont typeface="+mj-lt"/>
              <a:buAutoNum type="arabicPeriod"/>
            </a:pPr>
            <a:endParaRPr lang="en" sz="2200" dirty="0">
              <a:latin typeface="Garamond" panose="02020404030301010803" pitchFamily="18" charset="0"/>
              <a:ea typeface="Times New Roman"/>
              <a:cs typeface="Times New Roman"/>
              <a:sym typeface="Times New Roman"/>
            </a:endParaRPr>
          </a:p>
          <a:p>
            <a:pPr marL="164592" indent="0">
              <a:spcBef>
                <a:spcPts val="0"/>
              </a:spcBef>
              <a:buClr>
                <a:srgbClr val="FFFFFF"/>
              </a:buClr>
              <a:buSzPts val="1800"/>
              <a:buNone/>
            </a:pPr>
            <a:endParaRPr lang="en" sz="2600" dirty="0">
              <a:latin typeface="Garamond" panose="02020404030301010803" pitchFamily="18" charset="0"/>
              <a:ea typeface="Times New Roman"/>
              <a:cs typeface="Times New Roman"/>
              <a:sym typeface="Times New Roman"/>
            </a:endParaRPr>
          </a:p>
          <a:p>
            <a:pPr marL="457200" indent="-457200">
              <a:buFont typeface="+mj-lt"/>
              <a:buAutoNum type="arabicPeriod"/>
            </a:pPr>
            <a:endParaRPr lang="en-US" dirty="0"/>
          </a:p>
        </p:txBody>
      </p:sp>
    </p:spTree>
    <p:extLst>
      <p:ext uri="{BB962C8B-B14F-4D97-AF65-F5344CB8AC3E}">
        <p14:creationId xmlns:p14="http://schemas.microsoft.com/office/powerpoint/2010/main" val="152805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F557-0FC4-F241-BF47-39EE131596A4}"/>
              </a:ext>
            </a:extLst>
          </p:cNvPr>
          <p:cNvSpPr>
            <a:spLocks noGrp="1"/>
          </p:cNvSpPr>
          <p:nvPr>
            <p:ph type="title"/>
          </p:nvPr>
        </p:nvSpPr>
        <p:spPr/>
        <p:txBody>
          <a:bodyPr>
            <a:normAutofit/>
          </a:bodyPr>
          <a:lstStyle/>
          <a:p>
            <a:r>
              <a:rPr lang="en-US" dirty="0"/>
              <a:t>Literature Review</a:t>
            </a:r>
          </a:p>
        </p:txBody>
      </p:sp>
      <p:sp>
        <p:nvSpPr>
          <p:cNvPr id="3" name="Content Placeholder 2">
            <a:extLst>
              <a:ext uri="{FF2B5EF4-FFF2-40B4-BE49-F238E27FC236}">
                <a16:creationId xmlns:a16="http://schemas.microsoft.com/office/drawing/2014/main" id="{86048785-5132-7449-92BB-09769A41DE11}"/>
              </a:ext>
            </a:extLst>
          </p:cNvPr>
          <p:cNvSpPr>
            <a:spLocks noGrp="1"/>
          </p:cNvSpPr>
          <p:nvPr>
            <p:ph idx="1"/>
          </p:nvPr>
        </p:nvSpPr>
        <p:spPr/>
        <p:txBody>
          <a:bodyPr/>
          <a:lstStyle/>
          <a:p>
            <a:pPr marL="457200" indent="-457200">
              <a:buFont typeface="+mj-lt"/>
              <a:buAutoNum type="arabicPeriod"/>
            </a:pPr>
            <a:r>
              <a:rPr lang="en-US" sz="2200" dirty="0">
                <a:latin typeface="Garamond" panose="02020404030301010803" pitchFamily="18" charset="0"/>
                <a:ea typeface="Times New Roman"/>
                <a:cs typeface="Times New Roman"/>
                <a:sym typeface="Times New Roman"/>
              </a:rPr>
              <a:t>Deep Learning is successful in discriminative models where it tries to map high dimensional, rich sensory input to a class label.</a:t>
            </a:r>
          </a:p>
          <a:p>
            <a:pPr marL="457200" indent="-457200">
              <a:buFont typeface="+mj-lt"/>
              <a:buAutoNum type="arabicPeriod"/>
            </a:pPr>
            <a:r>
              <a:rPr lang="en-US" sz="2200" dirty="0">
                <a:latin typeface="Garamond" panose="02020404030301010803" pitchFamily="18" charset="0"/>
                <a:ea typeface="Times New Roman"/>
                <a:cs typeface="Times New Roman"/>
                <a:sym typeface="Times New Roman"/>
              </a:rPr>
              <a:t>This is difficult in terms of Generative models because: Firstly, It is difficult to track the probability distribution and secondly, it is difficult to leverage the benefits of piecewise linear units.</a:t>
            </a:r>
          </a:p>
          <a:p>
            <a:pPr marL="457200" indent="-457200">
              <a:buFont typeface="+mj-lt"/>
              <a:buAutoNum type="arabicPeriod"/>
            </a:pPr>
            <a:r>
              <a:rPr lang="en-US" sz="2200" dirty="0">
                <a:latin typeface="Garamond" panose="02020404030301010803" pitchFamily="18" charset="0"/>
                <a:ea typeface="Times New Roman"/>
                <a:cs typeface="Times New Roman"/>
                <a:sym typeface="Times New Roman"/>
              </a:rPr>
              <a:t>In this type of model structure, the G is pitted against D and both try to learn to produce the best results.</a:t>
            </a:r>
          </a:p>
          <a:p>
            <a:pPr marL="0" indent="0" algn="ctr">
              <a:buClr>
                <a:schemeClr val="bg1"/>
              </a:buClr>
              <a:buSzPts val="1800"/>
              <a:buNone/>
            </a:pPr>
            <a:r>
              <a:rPr lang="en-US" b="1" dirty="0">
                <a:latin typeface="Garamond" panose="02020404030301010803" pitchFamily="18" charset="0"/>
                <a:ea typeface="Times New Roman"/>
                <a:cs typeface="Times New Roman"/>
                <a:sym typeface="Times New Roman"/>
              </a:rPr>
              <a:t>The main advantage of GAN is it sidesteps the above difficulties.</a:t>
            </a:r>
          </a:p>
          <a:p>
            <a:pPr marL="0" lvl="0" indent="0" algn="just">
              <a:buClr>
                <a:schemeClr val="bg1"/>
              </a:buClr>
              <a:buSzPts val="1800"/>
              <a:buNone/>
            </a:pPr>
            <a:endParaRPr lang="en-US" dirty="0">
              <a:solidFill>
                <a:schemeClr val="bg1">
                  <a:lumMod val="95000"/>
                </a:schemeClr>
              </a:solidFill>
              <a:latin typeface="Garamond" panose="02020404030301010803" pitchFamily="18" charset="0"/>
              <a:ea typeface="Times New Roman"/>
              <a:cs typeface="Times New Roman"/>
              <a:sym typeface="Times New Roman"/>
            </a:endParaRPr>
          </a:p>
          <a:p>
            <a:pPr marL="457200" indent="-457200">
              <a:buFont typeface="+mj-lt"/>
              <a:buAutoNum type="arabicPeriod"/>
            </a:pPr>
            <a:endParaRPr lang="en-US" dirty="0">
              <a:latin typeface="Garamond" panose="02020404030301010803" pitchFamily="18" charset="0"/>
              <a:ea typeface="Times New Roman"/>
              <a:cs typeface="Times New Roman"/>
              <a:sym typeface="Times New Roman"/>
            </a:endParaRPr>
          </a:p>
          <a:p>
            <a:pPr marL="457200" indent="-457200">
              <a:buFont typeface="+mj-lt"/>
              <a:buAutoNum type="arabicPeriod"/>
            </a:pPr>
            <a:endParaRPr lang="en-US" dirty="0"/>
          </a:p>
        </p:txBody>
      </p:sp>
    </p:spTree>
    <p:extLst>
      <p:ext uri="{BB962C8B-B14F-4D97-AF65-F5344CB8AC3E}">
        <p14:creationId xmlns:p14="http://schemas.microsoft.com/office/powerpoint/2010/main" val="2515649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9429-CE3B-F744-9CD2-4FA898048723}"/>
              </a:ext>
            </a:extLst>
          </p:cNvPr>
          <p:cNvSpPr>
            <a:spLocks noGrp="1"/>
          </p:cNvSpPr>
          <p:nvPr>
            <p:ph type="title"/>
          </p:nvPr>
        </p:nvSpPr>
        <p:spPr/>
        <p:txBody>
          <a:bodyPr/>
          <a:lstStyle/>
          <a:p>
            <a:r>
              <a:rPr lang="en-US" dirty="0">
                <a:latin typeface="Garamond" panose="02020404030301010803" pitchFamily="18" charset="0"/>
              </a:rPr>
              <a:t>GAN Architecture</a:t>
            </a:r>
            <a:endParaRPr lang="en-US" dirty="0"/>
          </a:p>
        </p:txBody>
      </p:sp>
      <p:pic>
        <p:nvPicPr>
          <p:cNvPr id="4" name="Content Placeholder 3" descr="A close up of a logo&#10;&#10;Description automatically generated">
            <a:extLst>
              <a:ext uri="{FF2B5EF4-FFF2-40B4-BE49-F238E27FC236}">
                <a16:creationId xmlns:a16="http://schemas.microsoft.com/office/drawing/2014/main" id="{DF07C2D1-7A46-144C-AED0-EAD089BA64C8}"/>
              </a:ext>
            </a:extLst>
          </p:cNvPr>
          <p:cNvPicPr>
            <a:picLocks noGrp="1" noChangeAspect="1"/>
          </p:cNvPicPr>
          <p:nvPr>
            <p:ph idx="1"/>
          </p:nvPr>
        </p:nvPicPr>
        <p:blipFill>
          <a:blip r:embed="rId2"/>
          <a:stretch>
            <a:fillRect/>
          </a:stretch>
        </p:blipFill>
        <p:spPr>
          <a:xfrm>
            <a:off x="1096963" y="2146781"/>
            <a:ext cx="10058400" cy="3683626"/>
          </a:xfrm>
          <a:prstGeom prst="rect">
            <a:avLst/>
          </a:prstGeom>
        </p:spPr>
      </p:pic>
    </p:spTree>
    <p:extLst>
      <p:ext uri="{BB962C8B-B14F-4D97-AF65-F5344CB8AC3E}">
        <p14:creationId xmlns:p14="http://schemas.microsoft.com/office/powerpoint/2010/main" val="2445593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75D151-FB43-AC4B-850E-89FE9FE7AD8F}"/>
              </a:ext>
            </a:extLst>
          </p:cNvPr>
          <p:cNvSpPr>
            <a:spLocks noGrp="1"/>
          </p:cNvSpPr>
          <p:nvPr>
            <p:ph idx="1"/>
          </p:nvPr>
        </p:nvSpPr>
        <p:spPr/>
        <p:txBody>
          <a:bodyPr>
            <a:normAutofit/>
          </a:bodyPr>
          <a:lstStyle/>
          <a:p>
            <a:pPr marL="457200" lvl="0" indent="-457200" algn="just">
              <a:buFont typeface="+mj-lt"/>
              <a:buAutoNum type="arabicPeriod"/>
            </a:pPr>
            <a:r>
              <a:rPr lang="en-US" sz="2200" dirty="0">
                <a:latin typeface="Garamond" panose="02020404030301010803" pitchFamily="18" charset="0"/>
                <a:ea typeface="Times New Roman"/>
                <a:cs typeface="Times New Roman"/>
                <a:sym typeface="Times New Roman"/>
              </a:rPr>
              <a:t>D(x) is the discriminator's estimate of the probability that real data instance x is real.</a:t>
            </a:r>
          </a:p>
          <a:p>
            <a:pPr marL="457200" lvl="0" indent="-457200" algn="just">
              <a:buFont typeface="+mj-lt"/>
              <a:buAutoNum type="arabicPeriod"/>
            </a:pPr>
            <a:r>
              <a:rPr lang="en-US" sz="2200" dirty="0">
                <a:latin typeface="Garamond" panose="02020404030301010803" pitchFamily="18" charset="0"/>
                <a:ea typeface="Times New Roman"/>
                <a:cs typeface="Times New Roman"/>
                <a:sym typeface="Times New Roman"/>
              </a:rPr>
              <a:t>E</a:t>
            </a:r>
            <a:r>
              <a:rPr lang="en-US" sz="2200" baseline="-25000" dirty="0">
                <a:latin typeface="Garamond" panose="02020404030301010803" pitchFamily="18" charset="0"/>
                <a:ea typeface="Times New Roman"/>
                <a:cs typeface="Times New Roman"/>
                <a:sym typeface="Times New Roman"/>
              </a:rPr>
              <a:t>x</a:t>
            </a:r>
            <a:r>
              <a:rPr lang="en-US" sz="2200" dirty="0">
                <a:latin typeface="Garamond" panose="02020404030301010803" pitchFamily="18" charset="0"/>
                <a:ea typeface="Times New Roman"/>
                <a:cs typeface="Times New Roman"/>
                <a:sym typeface="Times New Roman"/>
              </a:rPr>
              <a:t> is the expected value over all real data instances.</a:t>
            </a:r>
          </a:p>
          <a:p>
            <a:pPr marL="457200" lvl="0" indent="-457200" algn="just">
              <a:buFont typeface="+mj-lt"/>
              <a:buAutoNum type="arabicPeriod"/>
            </a:pPr>
            <a:r>
              <a:rPr lang="en-US" sz="2200" dirty="0">
                <a:latin typeface="Garamond" panose="02020404030301010803" pitchFamily="18" charset="0"/>
                <a:ea typeface="Times New Roman"/>
                <a:cs typeface="Times New Roman"/>
                <a:sym typeface="Times New Roman"/>
              </a:rPr>
              <a:t>G(z) is the generator's output when given noise z.</a:t>
            </a:r>
          </a:p>
          <a:p>
            <a:pPr marL="457200" lvl="0" indent="-457200" algn="just">
              <a:buFont typeface="+mj-lt"/>
              <a:buAutoNum type="arabicPeriod"/>
            </a:pPr>
            <a:r>
              <a:rPr lang="en-US" sz="2200" dirty="0">
                <a:latin typeface="Garamond" panose="02020404030301010803" pitchFamily="18" charset="0"/>
                <a:ea typeface="Times New Roman"/>
                <a:cs typeface="Times New Roman"/>
                <a:sym typeface="Times New Roman"/>
              </a:rPr>
              <a:t>D(G(z)) is the discriminator's estimate of the probability that a fake instance is real.</a:t>
            </a:r>
          </a:p>
          <a:p>
            <a:pPr marL="457200" lvl="0" indent="-457200" algn="just">
              <a:buFont typeface="+mj-lt"/>
              <a:buAutoNum type="arabicPeriod"/>
            </a:pPr>
            <a:r>
              <a:rPr lang="en-US" sz="2200" dirty="0" err="1">
                <a:latin typeface="Garamond" panose="02020404030301010803" pitchFamily="18" charset="0"/>
                <a:ea typeface="Times New Roman"/>
                <a:cs typeface="Times New Roman"/>
                <a:sym typeface="Times New Roman"/>
              </a:rPr>
              <a:t>E</a:t>
            </a:r>
            <a:r>
              <a:rPr lang="en-US" sz="2200" baseline="-25000" dirty="0" err="1">
                <a:latin typeface="Garamond" panose="02020404030301010803" pitchFamily="18" charset="0"/>
                <a:ea typeface="Times New Roman"/>
                <a:cs typeface="Times New Roman"/>
                <a:sym typeface="Times New Roman"/>
              </a:rPr>
              <a:t>z</a:t>
            </a:r>
            <a:r>
              <a:rPr lang="en-US" sz="2200" dirty="0">
                <a:latin typeface="Garamond" panose="02020404030301010803" pitchFamily="18" charset="0"/>
                <a:ea typeface="Times New Roman"/>
                <a:cs typeface="Times New Roman"/>
                <a:sym typeface="Times New Roman"/>
              </a:rPr>
              <a:t> is the expected value over all random inputs to the generator (in effect, the expected value over all generated fake instances G(z)).</a:t>
            </a:r>
          </a:p>
          <a:p>
            <a:pPr marL="457200" lvl="0" indent="-457200" algn="just">
              <a:buFont typeface="+mj-lt"/>
              <a:buAutoNum type="arabicPeriod"/>
            </a:pPr>
            <a:r>
              <a:rPr lang="en-US" sz="2200" dirty="0">
                <a:latin typeface="Garamond" panose="02020404030301010803" pitchFamily="18" charset="0"/>
                <a:ea typeface="Times New Roman"/>
                <a:cs typeface="Times New Roman"/>
                <a:sym typeface="Times New Roman"/>
              </a:rPr>
              <a:t>The formula derives from the cross-entropy between the real and generated distributions.</a:t>
            </a:r>
          </a:p>
          <a:p>
            <a:endParaRPr lang="en-US" dirty="0"/>
          </a:p>
        </p:txBody>
      </p:sp>
      <p:pic>
        <p:nvPicPr>
          <p:cNvPr id="4" name="Google Shape;154;p16">
            <a:extLst>
              <a:ext uri="{FF2B5EF4-FFF2-40B4-BE49-F238E27FC236}">
                <a16:creationId xmlns:a16="http://schemas.microsoft.com/office/drawing/2014/main" id="{C709D4D9-7059-554C-AC78-7441A9CE992D}"/>
              </a:ext>
            </a:extLst>
          </p:cNvPr>
          <p:cNvPicPr preferRelativeResize="0"/>
          <p:nvPr/>
        </p:nvPicPr>
        <p:blipFill>
          <a:blip r:embed="rId2">
            <a:alphaModFix/>
          </a:blip>
          <a:stretch>
            <a:fillRect/>
          </a:stretch>
        </p:blipFill>
        <p:spPr>
          <a:xfrm>
            <a:off x="1097281" y="661390"/>
            <a:ext cx="10058399" cy="1108033"/>
          </a:xfrm>
          <a:prstGeom prst="rect">
            <a:avLst/>
          </a:prstGeom>
          <a:noFill/>
          <a:ln>
            <a:noFill/>
          </a:ln>
        </p:spPr>
      </p:pic>
    </p:spTree>
    <p:extLst>
      <p:ext uri="{BB962C8B-B14F-4D97-AF65-F5344CB8AC3E}">
        <p14:creationId xmlns:p14="http://schemas.microsoft.com/office/powerpoint/2010/main" val="2605412155"/>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412434"/>
      </a:dk2>
      <a:lt2>
        <a:srgbClr val="E2E3E8"/>
      </a:lt2>
      <a:accent1>
        <a:srgbClr val="BF9D22"/>
      </a:accent1>
      <a:accent2>
        <a:srgbClr val="D55D17"/>
      </a:accent2>
      <a:accent3>
        <a:srgbClr val="E72932"/>
      </a:accent3>
      <a:accent4>
        <a:srgbClr val="D51770"/>
      </a:accent4>
      <a:accent5>
        <a:srgbClr val="E729D0"/>
      </a:accent5>
      <a:accent6>
        <a:srgbClr val="9C17D5"/>
      </a:accent6>
      <a:hlink>
        <a:srgbClr val="C1459D"/>
      </a:hlink>
      <a:folHlink>
        <a:srgbClr val="7F7F7F"/>
      </a:folHlink>
    </a:clrScheme>
    <a:fontScheme name="Retrospect">
      <a:majorFont>
        <a:latin typeface="Garamond"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198</TotalTime>
  <Words>2109</Words>
  <Application>Microsoft Macintosh PowerPoint</Application>
  <PresentationFormat>Widescreen</PresentationFormat>
  <Paragraphs>195</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Calibri</vt:lpstr>
      <vt:lpstr>Cambria Math</vt:lpstr>
      <vt:lpstr>Garamond</vt:lpstr>
      <vt:lpstr>Ink Free</vt:lpstr>
      <vt:lpstr>Times New Roman</vt:lpstr>
      <vt:lpstr>RetrospectVTI</vt:lpstr>
      <vt:lpstr>Text-to-Image Metamorphosis using GANs</vt:lpstr>
      <vt:lpstr>Project Agenda</vt:lpstr>
      <vt:lpstr>Problem Statement</vt:lpstr>
      <vt:lpstr>Birds Dataset </vt:lpstr>
      <vt:lpstr>Birds Dataset </vt:lpstr>
      <vt:lpstr>Literature Review</vt:lpstr>
      <vt:lpstr>Literature Review</vt:lpstr>
      <vt:lpstr>GAN Architecture</vt:lpstr>
      <vt:lpstr>PowerPoint Presentation</vt:lpstr>
      <vt:lpstr>AttnGAN- by Tao Xu et al</vt:lpstr>
      <vt:lpstr>Architecture</vt:lpstr>
      <vt:lpstr>Architecture</vt:lpstr>
      <vt:lpstr>Notations</vt:lpstr>
      <vt:lpstr>Notations</vt:lpstr>
      <vt:lpstr>Mathematical Notations</vt:lpstr>
      <vt:lpstr>Components of Model</vt:lpstr>
      <vt:lpstr>Text Encoder</vt:lpstr>
      <vt:lpstr>Conditional Augmentation</vt:lpstr>
      <vt:lpstr>Generators</vt:lpstr>
      <vt:lpstr>Attention model</vt:lpstr>
      <vt:lpstr>Attention model</vt:lpstr>
      <vt:lpstr>Generators- G0, G1, G2 </vt:lpstr>
      <vt:lpstr>Discriminators – D0, D1, D2</vt:lpstr>
      <vt:lpstr>Deep Attentional Multimodal Similarity Model (DAMSM)</vt:lpstr>
      <vt:lpstr>PowerPoint Presentation</vt:lpstr>
      <vt:lpstr>Approach</vt:lpstr>
      <vt:lpstr>Results</vt:lpstr>
      <vt:lpstr>Performance Evaluation</vt:lpstr>
      <vt:lpstr>Things we added to the project</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dc:title>
  <dc:creator>Nikunj Rajesh Lad</dc:creator>
  <cp:lastModifiedBy>Nikunj Lad</cp:lastModifiedBy>
  <cp:revision>78</cp:revision>
  <dcterms:created xsi:type="dcterms:W3CDTF">2020-02-17T02:25:27Z</dcterms:created>
  <dcterms:modified xsi:type="dcterms:W3CDTF">2020-03-12T03:11:21Z</dcterms:modified>
</cp:coreProperties>
</file>